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46" r:id="rId4"/>
    <p:sldMasterId id="2147483758" r:id="rId5"/>
  </p:sldMasterIdLst>
  <p:notesMasterIdLst>
    <p:notesMasterId r:id="rId40"/>
  </p:notesMasterIdLst>
  <p:handoutMasterIdLst>
    <p:handoutMasterId r:id="rId41"/>
  </p:handoutMasterIdLst>
  <p:sldIdLst>
    <p:sldId id="376" r:id="rId6"/>
    <p:sldId id="466" r:id="rId7"/>
    <p:sldId id="340" r:id="rId8"/>
    <p:sldId id="378" r:id="rId9"/>
    <p:sldId id="414" r:id="rId10"/>
    <p:sldId id="428" r:id="rId11"/>
    <p:sldId id="439" r:id="rId12"/>
    <p:sldId id="429" r:id="rId13"/>
    <p:sldId id="440" r:id="rId14"/>
    <p:sldId id="441" r:id="rId15"/>
    <p:sldId id="442" r:id="rId16"/>
    <p:sldId id="443" r:id="rId17"/>
    <p:sldId id="445" r:id="rId18"/>
    <p:sldId id="446" r:id="rId19"/>
    <p:sldId id="447" r:id="rId20"/>
    <p:sldId id="448" r:id="rId21"/>
    <p:sldId id="449" r:id="rId22"/>
    <p:sldId id="450" r:id="rId23"/>
    <p:sldId id="454" r:id="rId24"/>
    <p:sldId id="455" r:id="rId25"/>
    <p:sldId id="456" r:id="rId26"/>
    <p:sldId id="427" r:id="rId27"/>
    <p:sldId id="418" r:id="rId28"/>
    <p:sldId id="467" r:id="rId29"/>
    <p:sldId id="468" r:id="rId30"/>
    <p:sldId id="457" r:id="rId31"/>
    <p:sldId id="458" r:id="rId32"/>
    <p:sldId id="460" r:id="rId33"/>
    <p:sldId id="461" r:id="rId34"/>
    <p:sldId id="462" r:id="rId35"/>
    <p:sldId id="463" r:id="rId36"/>
    <p:sldId id="464" r:id="rId37"/>
    <p:sldId id="465" r:id="rId38"/>
    <p:sldId id="390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59227" autoAdjust="0"/>
  </p:normalViewPr>
  <p:slideViewPr>
    <p:cSldViewPr>
      <p:cViewPr varScale="1">
        <p:scale>
          <a:sx n="68" d="100"/>
          <a:sy n="68" d="100"/>
        </p:scale>
        <p:origin x="-12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ianosposato:Box%20Sync:Publications:M92%20-%20DISD:02.%20JAMA%20Neurol:Table%201:Table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ianosposato:Box%20Sync:Publications:M92%20-%20DISD:02.%20JAMA%20Neurol:Table%201:Table%2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ianosposato:Box%20Sync:Publications:M92%20-%20DISD:02.%20JAMA%20Neurol:Table%201:Table%2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ianosposato:Box%20Sync:Publications:M92%20-%20DISD:02.%20JAMA%20Neurol:Table%201:Table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Figure!$B$2</c:f>
              <c:strCache>
                <c:ptCount val="1"/>
                <c:pt idx="0">
                  <c:v>Dementia</c:v>
                </c:pt>
              </c:strCache>
            </c:strRef>
          </c:tx>
          <c:spPr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marker>
            <c:symbol val="circle"/>
            <c:size val="22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Figure!$I$19:$I$30</c:f>
                <c:numCache>
                  <c:formatCode>General</c:formatCode>
                  <c:ptCount val="12"/>
                  <c:pt idx="0">
                    <c:v>5.0000000000000697E-2</c:v>
                  </c:pt>
                  <c:pt idx="1">
                    <c:v>4.9999999999999802E-2</c:v>
                  </c:pt>
                  <c:pt idx="2">
                    <c:v>4.9999999999999802E-2</c:v>
                  </c:pt>
                  <c:pt idx="3">
                    <c:v>4.9999999999999802E-2</c:v>
                  </c:pt>
                  <c:pt idx="4">
                    <c:v>4.9999999999999802E-2</c:v>
                  </c:pt>
                  <c:pt idx="5">
                    <c:v>0.04</c:v>
                  </c:pt>
                  <c:pt idx="6">
                    <c:v>4.9999999999999802E-2</c:v>
                  </c:pt>
                  <c:pt idx="7">
                    <c:v>4.9999999999999802E-2</c:v>
                  </c:pt>
                  <c:pt idx="8">
                    <c:v>4.9999999999999802E-2</c:v>
                  </c:pt>
                  <c:pt idx="9">
                    <c:v>4.9999999999999802E-2</c:v>
                  </c:pt>
                  <c:pt idx="10">
                    <c:v>0.04</c:v>
                  </c:pt>
                  <c:pt idx="11">
                    <c:v>0.04</c:v>
                  </c:pt>
                </c:numCache>
              </c:numRef>
            </c:plus>
            <c:minus>
              <c:numRef>
                <c:f>Figure!$H$19:$H$30</c:f>
                <c:numCache>
                  <c:formatCode>General</c:formatCode>
                  <c:ptCount val="12"/>
                  <c:pt idx="0">
                    <c:v>5.9999999999999602E-2</c:v>
                  </c:pt>
                  <c:pt idx="1">
                    <c:v>4.9999999999999802E-2</c:v>
                  </c:pt>
                  <c:pt idx="2">
                    <c:v>0.04</c:v>
                  </c:pt>
                  <c:pt idx="3">
                    <c:v>0.04</c:v>
                  </c:pt>
                  <c:pt idx="4">
                    <c:v>4.9999999999999802E-2</c:v>
                  </c:pt>
                  <c:pt idx="5">
                    <c:v>4.9999999999999802E-2</c:v>
                  </c:pt>
                  <c:pt idx="6">
                    <c:v>5.0000000000000697E-2</c:v>
                  </c:pt>
                  <c:pt idx="7">
                    <c:v>4.9999999999999802E-2</c:v>
                  </c:pt>
                  <c:pt idx="8">
                    <c:v>0.04</c:v>
                  </c:pt>
                  <c:pt idx="9">
                    <c:v>0.04</c:v>
                  </c:pt>
                  <c:pt idx="10">
                    <c:v>4.9999999999999802E-2</c:v>
                  </c:pt>
                  <c:pt idx="11">
                    <c:v>0.04</c:v>
                  </c:pt>
                </c:numCache>
              </c:numRef>
            </c:minus>
            <c:spPr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errBars>
          <c:xVal>
            <c:numRef>
              <c:f>Figure!$A$34:$A$45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xVal>
          <c:yVal>
            <c:numRef>
              <c:f>Figure!$B$34:$B$45</c:f>
              <c:numCache>
                <c:formatCode>General</c:formatCode>
                <c:ptCount val="12"/>
                <c:pt idx="0">
                  <c:v>5.39</c:v>
                </c:pt>
                <c:pt idx="1">
                  <c:v>5.29</c:v>
                </c:pt>
                <c:pt idx="2">
                  <c:v>5.1899999999999986</c:v>
                </c:pt>
                <c:pt idx="3">
                  <c:v>5.34</c:v>
                </c:pt>
                <c:pt idx="4">
                  <c:v>5.24</c:v>
                </c:pt>
                <c:pt idx="5">
                  <c:v>5.18</c:v>
                </c:pt>
                <c:pt idx="6">
                  <c:v>5.4</c:v>
                </c:pt>
                <c:pt idx="7">
                  <c:v>5.28</c:v>
                </c:pt>
                <c:pt idx="8">
                  <c:v>5.22</c:v>
                </c:pt>
                <c:pt idx="9">
                  <c:v>5.17</c:v>
                </c:pt>
                <c:pt idx="10">
                  <c:v>5.08</c:v>
                </c:pt>
                <c:pt idx="11">
                  <c:v>4.99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39F-C14B-9242-5A91AC80B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700160"/>
        <c:axId val="207075520"/>
      </c:scatterChart>
      <c:valAx>
        <c:axId val="164700160"/>
        <c:scaling>
          <c:orientation val="minMax"/>
          <c:max val="2013"/>
          <c:min val="2001"/>
        </c:scaling>
        <c:delete val="1"/>
        <c:axPos val="b"/>
        <c:numFmt formatCode="0" sourceLinked="0"/>
        <c:majorTickMark val="out"/>
        <c:minorTickMark val="none"/>
        <c:tickLblPos val="nextTo"/>
        <c:crossAx val="207075520"/>
        <c:crossesAt val="2"/>
        <c:crossBetween val="midCat"/>
        <c:majorUnit val="1"/>
      </c:valAx>
      <c:valAx>
        <c:axId val="207075520"/>
        <c:scaling>
          <c:orientation val="minMax"/>
          <c:max val="6"/>
          <c:min val="4.5"/>
        </c:scaling>
        <c:delete val="1"/>
        <c:axPos val="l"/>
        <c:numFmt formatCode="#,##0.0" sourceLinked="0"/>
        <c:majorTickMark val="out"/>
        <c:minorTickMark val="out"/>
        <c:tickLblPos val="nextTo"/>
        <c:crossAx val="164700160"/>
        <c:crosses val="autoZero"/>
        <c:crossBetween val="midCat"/>
        <c:majorUnit val="1"/>
        <c:minorUnit val="0.5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Figure!$B$2</c:f>
              <c:strCache>
                <c:ptCount val="1"/>
                <c:pt idx="0">
                  <c:v>Dementia</c:v>
                </c:pt>
              </c:strCache>
            </c:strRef>
          </c:tx>
          <c:spPr>
            <a:ln w="38100">
              <a:solidFill>
                <a:srgbClr val="AE0202"/>
              </a:solidFill>
            </a:ln>
            <a:effectLst/>
          </c:spPr>
          <c:marker>
            <c:symbol val="circle"/>
            <c:size val="22"/>
            <c:spPr>
              <a:solidFill>
                <a:srgbClr val="FF0000">
                  <a:alpha val="90000"/>
                </a:srgbClr>
              </a:solidFill>
              <a:ln w="38100">
                <a:solidFill>
                  <a:srgbClr val="AE020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Figure!$I$19:$I$30</c:f>
                <c:numCache>
                  <c:formatCode>General</c:formatCode>
                  <c:ptCount val="12"/>
                  <c:pt idx="0">
                    <c:v>5.0000000000000697E-2</c:v>
                  </c:pt>
                  <c:pt idx="1">
                    <c:v>4.9999999999999802E-2</c:v>
                  </c:pt>
                  <c:pt idx="2">
                    <c:v>4.9999999999999802E-2</c:v>
                  </c:pt>
                  <c:pt idx="3">
                    <c:v>4.9999999999999802E-2</c:v>
                  </c:pt>
                  <c:pt idx="4">
                    <c:v>4.9999999999999802E-2</c:v>
                  </c:pt>
                  <c:pt idx="5">
                    <c:v>0.04</c:v>
                  </c:pt>
                  <c:pt idx="6">
                    <c:v>4.9999999999999802E-2</c:v>
                  </c:pt>
                  <c:pt idx="7">
                    <c:v>4.9999999999999802E-2</c:v>
                  </c:pt>
                  <c:pt idx="8">
                    <c:v>4.9999999999999802E-2</c:v>
                  </c:pt>
                  <c:pt idx="9">
                    <c:v>4.9999999999999802E-2</c:v>
                  </c:pt>
                  <c:pt idx="10">
                    <c:v>0.04</c:v>
                  </c:pt>
                  <c:pt idx="11">
                    <c:v>0.04</c:v>
                  </c:pt>
                </c:numCache>
              </c:numRef>
            </c:plus>
            <c:minus>
              <c:numRef>
                <c:f>Figure!$H$19:$H$30</c:f>
                <c:numCache>
                  <c:formatCode>General</c:formatCode>
                  <c:ptCount val="12"/>
                  <c:pt idx="0">
                    <c:v>5.9999999999999602E-2</c:v>
                  </c:pt>
                  <c:pt idx="1">
                    <c:v>4.9999999999999802E-2</c:v>
                  </c:pt>
                  <c:pt idx="2">
                    <c:v>0.04</c:v>
                  </c:pt>
                  <c:pt idx="3">
                    <c:v>0.04</c:v>
                  </c:pt>
                  <c:pt idx="4">
                    <c:v>4.9999999999999802E-2</c:v>
                  </c:pt>
                  <c:pt idx="5">
                    <c:v>4.9999999999999802E-2</c:v>
                  </c:pt>
                  <c:pt idx="6">
                    <c:v>5.0000000000000697E-2</c:v>
                  </c:pt>
                  <c:pt idx="7">
                    <c:v>4.9999999999999802E-2</c:v>
                  </c:pt>
                  <c:pt idx="8">
                    <c:v>0.04</c:v>
                  </c:pt>
                  <c:pt idx="9">
                    <c:v>0.04</c:v>
                  </c:pt>
                  <c:pt idx="10">
                    <c:v>4.9999999999999802E-2</c:v>
                  </c:pt>
                  <c:pt idx="11">
                    <c:v>0.04</c:v>
                  </c:pt>
                </c:numCache>
              </c:numRef>
            </c:minus>
            <c:spPr>
              <a:ln>
                <a:solidFill>
                  <a:srgbClr val="AE0202"/>
                </a:solidFill>
              </a:ln>
            </c:spPr>
          </c:errBars>
          <c:xVal>
            <c:numRef>
              <c:f>Figure!$A$34:$A$45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xVal>
          <c:yVal>
            <c:numRef>
              <c:f>Figure!$C$34:$C$45</c:f>
              <c:numCache>
                <c:formatCode>General</c:formatCode>
                <c:ptCount val="12"/>
                <c:pt idx="0">
                  <c:v>3.24</c:v>
                </c:pt>
                <c:pt idx="1">
                  <c:v>3.09</c:v>
                </c:pt>
                <c:pt idx="2">
                  <c:v>3</c:v>
                </c:pt>
                <c:pt idx="3">
                  <c:v>2.94</c:v>
                </c:pt>
                <c:pt idx="4">
                  <c:v>2.82</c:v>
                </c:pt>
                <c:pt idx="5">
                  <c:v>2.72</c:v>
                </c:pt>
                <c:pt idx="6">
                  <c:v>2.57</c:v>
                </c:pt>
                <c:pt idx="7">
                  <c:v>2.52</c:v>
                </c:pt>
                <c:pt idx="8">
                  <c:v>2.39</c:v>
                </c:pt>
                <c:pt idx="9">
                  <c:v>2.2799999999999998</c:v>
                </c:pt>
                <c:pt idx="10">
                  <c:v>2.21</c:v>
                </c:pt>
                <c:pt idx="11">
                  <c:v>2.19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7DE-1841-8375-4D48807A0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89408"/>
        <c:axId val="38289984"/>
      </c:scatterChart>
      <c:valAx>
        <c:axId val="38289408"/>
        <c:scaling>
          <c:orientation val="minMax"/>
          <c:max val="2013"/>
          <c:min val="2001"/>
        </c:scaling>
        <c:delete val="1"/>
        <c:axPos val="b"/>
        <c:numFmt formatCode="0" sourceLinked="0"/>
        <c:majorTickMark val="out"/>
        <c:minorTickMark val="none"/>
        <c:tickLblPos val="nextTo"/>
        <c:crossAx val="38289984"/>
        <c:crosses val="autoZero"/>
        <c:crossBetween val="midCat"/>
        <c:majorUnit val="1"/>
      </c:valAx>
      <c:valAx>
        <c:axId val="38289984"/>
        <c:scaling>
          <c:orientation val="minMax"/>
          <c:max val="3.5"/>
          <c:min val="2"/>
        </c:scaling>
        <c:delete val="1"/>
        <c:axPos val="l"/>
        <c:majorGridlines>
          <c:spPr>
            <a:ln w="9525" cmpd="sng">
              <a:solidFill>
                <a:srgbClr val="262626"/>
              </a:solidFill>
              <a:prstDash val="dot"/>
            </a:ln>
          </c:spPr>
        </c:majorGridlines>
        <c:minorGridlines>
          <c:spPr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c:spPr>
        </c:minorGridlines>
        <c:numFmt formatCode="#,##0.0" sourceLinked="0"/>
        <c:majorTickMark val="out"/>
        <c:minorTickMark val="out"/>
        <c:tickLblPos val="nextTo"/>
        <c:crossAx val="38289408"/>
        <c:crosses val="autoZero"/>
        <c:crossBetween val="midCat"/>
        <c:majorUnit val="1"/>
        <c:minorUnit val="0.5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Figure!$B$2</c:f>
              <c:strCache>
                <c:ptCount val="1"/>
                <c:pt idx="0">
                  <c:v>Dementia</c:v>
                </c:pt>
              </c:strCache>
            </c:strRef>
          </c:tx>
          <c:spPr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marker>
            <c:symbol val="circle"/>
            <c:size val="22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Figure!$I$19:$I$30</c:f>
                <c:numCache>
                  <c:formatCode>General</c:formatCode>
                  <c:ptCount val="12"/>
                  <c:pt idx="0">
                    <c:v>5.0000000000000697E-2</c:v>
                  </c:pt>
                  <c:pt idx="1">
                    <c:v>4.9999999999999802E-2</c:v>
                  </c:pt>
                  <c:pt idx="2">
                    <c:v>4.9999999999999802E-2</c:v>
                  </c:pt>
                  <c:pt idx="3">
                    <c:v>4.9999999999999802E-2</c:v>
                  </c:pt>
                  <c:pt idx="4">
                    <c:v>4.9999999999999802E-2</c:v>
                  </c:pt>
                  <c:pt idx="5">
                    <c:v>0.04</c:v>
                  </c:pt>
                  <c:pt idx="6">
                    <c:v>4.9999999999999802E-2</c:v>
                  </c:pt>
                  <c:pt idx="7">
                    <c:v>4.9999999999999802E-2</c:v>
                  </c:pt>
                  <c:pt idx="8">
                    <c:v>4.9999999999999802E-2</c:v>
                  </c:pt>
                  <c:pt idx="9">
                    <c:v>4.9999999999999802E-2</c:v>
                  </c:pt>
                  <c:pt idx="10">
                    <c:v>0.04</c:v>
                  </c:pt>
                  <c:pt idx="11">
                    <c:v>0.04</c:v>
                  </c:pt>
                </c:numCache>
              </c:numRef>
            </c:plus>
            <c:minus>
              <c:numRef>
                <c:f>Figure!$H$19:$H$30</c:f>
                <c:numCache>
                  <c:formatCode>General</c:formatCode>
                  <c:ptCount val="12"/>
                  <c:pt idx="0">
                    <c:v>5.9999999999999602E-2</c:v>
                  </c:pt>
                  <c:pt idx="1">
                    <c:v>4.9999999999999802E-2</c:v>
                  </c:pt>
                  <c:pt idx="2">
                    <c:v>0.04</c:v>
                  </c:pt>
                  <c:pt idx="3">
                    <c:v>0.04</c:v>
                  </c:pt>
                  <c:pt idx="4">
                    <c:v>4.9999999999999802E-2</c:v>
                  </c:pt>
                  <c:pt idx="5">
                    <c:v>4.9999999999999802E-2</c:v>
                  </c:pt>
                  <c:pt idx="6">
                    <c:v>5.0000000000000697E-2</c:v>
                  </c:pt>
                  <c:pt idx="7">
                    <c:v>4.9999999999999802E-2</c:v>
                  </c:pt>
                  <c:pt idx="8">
                    <c:v>0.04</c:v>
                  </c:pt>
                  <c:pt idx="9">
                    <c:v>0.04</c:v>
                  </c:pt>
                  <c:pt idx="10">
                    <c:v>4.9999999999999802E-2</c:v>
                  </c:pt>
                  <c:pt idx="11">
                    <c:v>0.04</c:v>
                  </c:pt>
                </c:numCache>
              </c:numRef>
            </c:minus>
            <c:spPr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errBars>
          <c:xVal>
            <c:numRef>
              <c:f>Figure!$A$34:$A$45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xVal>
          <c:yVal>
            <c:numRef>
              <c:f>Figure!$B$34:$B$45</c:f>
              <c:numCache>
                <c:formatCode>General</c:formatCode>
                <c:ptCount val="12"/>
                <c:pt idx="0">
                  <c:v>5.39</c:v>
                </c:pt>
                <c:pt idx="1">
                  <c:v>5.29</c:v>
                </c:pt>
                <c:pt idx="2">
                  <c:v>5.1899999999999986</c:v>
                </c:pt>
                <c:pt idx="3">
                  <c:v>5.34</c:v>
                </c:pt>
                <c:pt idx="4">
                  <c:v>5.24</c:v>
                </c:pt>
                <c:pt idx="5">
                  <c:v>5.18</c:v>
                </c:pt>
                <c:pt idx="6">
                  <c:v>5.4</c:v>
                </c:pt>
                <c:pt idx="7">
                  <c:v>5.28</c:v>
                </c:pt>
                <c:pt idx="8">
                  <c:v>5.22</c:v>
                </c:pt>
                <c:pt idx="9">
                  <c:v>5.17</c:v>
                </c:pt>
                <c:pt idx="10">
                  <c:v>5.08</c:v>
                </c:pt>
                <c:pt idx="11">
                  <c:v>4.99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39F-C14B-9242-5A91AC80B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700160"/>
        <c:axId val="207075520"/>
      </c:scatterChart>
      <c:valAx>
        <c:axId val="164700160"/>
        <c:scaling>
          <c:orientation val="minMax"/>
          <c:max val="2013"/>
          <c:min val="2001"/>
        </c:scaling>
        <c:delete val="1"/>
        <c:axPos val="b"/>
        <c:numFmt formatCode="0" sourceLinked="0"/>
        <c:majorTickMark val="out"/>
        <c:minorTickMark val="none"/>
        <c:tickLblPos val="nextTo"/>
        <c:crossAx val="207075520"/>
        <c:crossesAt val="2"/>
        <c:crossBetween val="midCat"/>
        <c:majorUnit val="1"/>
      </c:valAx>
      <c:valAx>
        <c:axId val="207075520"/>
        <c:scaling>
          <c:orientation val="minMax"/>
          <c:max val="6"/>
          <c:min val="4.5"/>
        </c:scaling>
        <c:delete val="1"/>
        <c:axPos val="l"/>
        <c:numFmt formatCode="#,##0.0" sourceLinked="0"/>
        <c:majorTickMark val="out"/>
        <c:minorTickMark val="out"/>
        <c:tickLblPos val="nextTo"/>
        <c:crossAx val="164700160"/>
        <c:crosses val="autoZero"/>
        <c:crossBetween val="midCat"/>
        <c:majorUnit val="1"/>
        <c:minorUnit val="0.5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Figure!$B$2</c:f>
              <c:strCache>
                <c:ptCount val="1"/>
                <c:pt idx="0">
                  <c:v>Dementia</c:v>
                </c:pt>
              </c:strCache>
            </c:strRef>
          </c:tx>
          <c:spPr>
            <a:ln w="38100">
              <a:solidFill>
                <a:srgbClr val="AE0202"/>
              </a:solidFill>
            </a:ln>
            <a:effectLst/>
          </c:spPr>
          <c:marker>
            <c:symbol val="circle"/>
            <c:size val="22"/>
            <c:spPr>
              <a:solidFill>
                <a:srgbClr val="FF0000">
                  <a:alpha val="90000"/>
                </a:srgbClr>
              </a:solidFill>
              <a:ln w="38100">
                <a:solidFill>
                  <a:srgbClr val="AE020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Figure!$I$19:$I$30</c:f>
                <c:numCache>
                  <c:formatCode>General</c:formatCode>
                  <c:ptCount val="12"/>
                  <c:pt idx="0">
                    <c:v>5.0000000000000697E-2</c:v>
                  </c:pt>
                  <c:pt idx="1">
                    <c:v>4.9999999999999802E-2</c:v>
                  </c:pt>
                  <c:pt idx="2">
                    <c:v>4.9999999999999802E-2</c:v>
                  </c:pt>
                  <c:pt idx="3">
                    <c:v>4.9999999999999802E-2</c:v>
                  </c:pt>
                  <c:pt idx="4">
                    <c:v>4.9999999999999802E-2</c:v>
                  </c:pt>
                  <c:pt idx="5">
                    <c:v>0.04</c:v>
                  </c:pt>
                  <c:pt idx="6">
                    <c:v>4.9999999999999802E-2</c:v>
                  </c:pt>
                  <c:pt idx="7">
                    <c:v>4.9999999999999802E-2</c:v>
                  </c:pt>
                  <c:pt idx="8">
                    <c:v>4.9999999999999802E-2</c:v>
                  </c:pt>
                  <c:pt idx="9">
                    <c:v>4.9999999999999802E-2</c:v>
                  </c:pt>
                  <c:pt idx="10">
                    <c:v>0.04</c:v>
                  </c:pt>
                  <c:pt idx="11">
                    <c:v>0.04</c:v>
                  </c:pt>
                </c:numCache>
              </c:numRef>
            </c:plus>
            <c:minus>
              <c:numRef>
                <c:f>Figure!$H$19:$H$30</c:f>
                <c:numCache>
                  <c:formatCode>General</c:formatCode>
                  <c:ptCount val="12"/>
                  <c:pt idx="0">
                    <c:v>5.9999999999999602E-2</c:v>
                  </c:pt>
                  <c:pt idx="1">
                    <c:v>4.9999999999999802E-2</c:v>
                  </c:pt>
                  <c:pt idx="2">
                    <c:v>0.04</c:v>
                  </c:pt>
                  <c:pt idx="3">
                    <c:v>0.04</c:v>
                  </c:pt>
                  <c:pt idx="4">
                    <c:v>4.9999999999999802E-2</c:v>
                  </c:pt>
                  <c:pt idx="5">
                    <c:v>4.9999999999999802E-2</c:v>
                  </c:pt>
                  <c:pt idx="6">
                    <c:v>5.0000000000000697E-2</c:v>
                  </c:pt>
                  <c:pt idx="7">
                    <c:v>4.9999999999999802E-2</c:v>
                  </c:pt>
                  <c:pt idx="8">
                    <c:v>0.04</c:v>
                  </c:pt>
                  <c:pt idx="9">
                    <c:v>0.04</c:v>
                  </c:pt>
                  <c:pt idx="10">
                    <c:v>4.9999999999999802E-2</c:v>
                  </c:pt>
                  <c:pt idx="11">
                    <c:v>0.04</c:v>
                  </c:pt>
                </c:numCache>
              </c:numRef>
            </c:minus>
            <c:spPr>
              <a:ln>
                <a:solidFill>
                  <a:srgbClr val="AE0202"/>
                </a:solidFill>
              </a:ln>
            </c:spPr>
          </c:errBars>
          <c:xVal>
            <c:numRef>
              <c:f>Figure!$A$34:$A$45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xVal>
          <c:yVal>
            <c:numRef>
              <c:f>Figure!$C$34:$C$45</c:f>
              <c:numCache>
                <c:formatCode>General</c:formatCode>
                <c:ptCount val="12"/>
                <c:pt idx="0">
                  <c:v>3.24</c:v>
                </c:pt>
                <c:pt idx="1">
                  <c:v>3.09</c:v>
                </c:pt>
                <c:pt idx="2">
                  <c:v>3</c:v>
                </c:pt>
                <c:pt idx="3">
                  <c:v>2.94</c:v>
                </c:pt>
                <c:pt idx="4">
                  <c:v>2.82</c:v>
                </c:pt>
                <c:pt idx="5">
                  <c:v>2.72</c:v>
                </c:pt>
                <c:pt idx="6">
                  <c:v>2.57</c:v>
                </c:pt>
                <c:pt idx="7">
                  <c:v>2.52</c:v>
                </c:pt>
                <c:pt idx="8">
                  <c:v>2.39</c:v>
                </c:pt>
                <c:pt idx="9">
                  <c:v>2.2799999999999998</c:v>
                </c:pt>
                <c:pt idx="10">
                  <c:v>2.21</c:v>
                </c:pt>
                <c:pt idx="11">
                  <c:v>2.19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7DE-1841-8375-4D48807A0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89408"/>
        <c:axId val="38289984"/>
      </c:scatterChart>
      <c:valAx>
        <c:axId val="38289408"/>
        <c:scaling>
          <c:orientation val="minMax"/>
          <c:max val="2013"/>
          <c:min val="2001"/>
        </c:scaling>
        <c:delete val="1"/>
        <c:axPos val="b"/>
        <c:numFmt formatCode="0" sourceLinked="0"/>
        <c:majorTickMark val="out"/>
        <c:minorTickMark val="none"/>
        <c:tickLblPos val="nextTo"/>
        <c:crossAx val="38289984"/>
        <c:crosses val="autoZero"/>
        <c:crossBetween val="midCat"/>
        <c:majorUnit val="1"/>
      </c:valAx>
      <c:valAx>
        <c:axId val="38289984"/>
        <c:scaling>
          <c:orientation val="minMax"/>
          <c:max val="3.5"/>
          <c:min val="2"/>
        </c:scaling>
        <c:delete val="1"/>
        <c:axPos val="l"/>
        <c:majorGridlines>
          <c:spPr>
            <a:ln w="9525" cmpd="sng">
              <a:solidFill>
                <a:srgbClr val="262626"/>
              </a:solidFill>
              <a:prstDash val="dot"/>
            </a:ln>
          </c:spPr>
        </c:majorGridlines>
        <c:minorGridlines>
          <c:spPr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c:spPr>
        </c:minorGridlines>
        <c:numFmt formatCode="#,##0.0" sourceLinked="0"/>
        <c:majorTickMark val="out"/>
        <c:minorTickMark val="out"/>
        <c:tickLblPos val="nextTo"/>
        <c:crossAx val="38289408"/>
        <c:crosses val="autoZero"/>
        <c:crossBetween val="midCat"/>
        <c:majorUnit val="1"/>
        <c:minorUnit val="0.5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D18C6BB-0D79-42B8-92A1-CE3AA0DBD5BA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6466BE4A-B201-44EA-8E55-C04E92AB1D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63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D6EFCD0C-E2BC-4279-B428-7EDDBE19CB16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789C78AA-C187-46E4-90FF-B75338C3238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A0B11-612B-DC4D-BCB5-825A820D23D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2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6852-A04D-45C6-839B-A61C5DF01675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6A0A-D461-4AC0-9D20-A3A103EE89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6852-A04D-45C6-839B-A61C5DF01675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6A0A-D461-4AC0-9D20-A3A103EE89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6852-A04D-45C6-839B-A61C5DF01675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6A0A-D461-4AC0-9D20-A3A103EE89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48474-7F00-4332-897E-22DFCBFF4C43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75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F0B6-B29E-49A2-B7F4-8E5091313BA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71B0-A629-466D-B4BD-AFF564DD559C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08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823A-2F5E-4D19-9B82-DE14B2A69AC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6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8DC0-E1DE-4470-BD51-A9C9362E1AB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37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1C6B-0367-48AE-B82D-F2EAA1EB6BB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18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D85A1-7D51-4B63-903E-5FCD6C78CDF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82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3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B0ED-E5AC-45D8-BC09-820B369DC0E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2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6852-A04D-45C6-839B-A61C5DF01675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6A0A-D461-4AC0-9D20-A3A103EE89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80" y="5359403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2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BC2D2-C67C-4E47-B893-24A8AE597F4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77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2C91-E802-4425-8D55-EDCE0977160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6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4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4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D4D0-8461-40F6-A02D-EC9256E3A64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76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5B843-2821-4832-8091-4E8F855F378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76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8B32F-5DCC-47EA-B19D-EF76A0A4DE4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92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B71-4B4A-488F-9083-382007AC681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11/12/2019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D985-0303-41F9-802E-CF296C11322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48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B71-4B4A-488F-9083-382007AC681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D985-0303-41F9-802E-CF296C11322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07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B71-4B4A-488F-9083-382007AC681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11/12/2019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D985-0303-41F9-802E-CF296C11322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70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B71-4B4A-488F-9083-382007AC681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D985-0303-41F9-802E-CF296C11322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32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6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B71-4B4A-488F-9083-382007AC681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D985-0303-41F9-802E-CF296C11322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6852-A04D-45C6-839B-A61C5DF01675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6A0A-D461-4AC0-9D20-A3A103EE89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B71-4B4A-488F-9083-382007AC681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D985-0303-41F9-802E-CF296C11322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75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B71-4B4A-488F-9083-382007AC681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D985-0303-41F9-802E-CF296C11322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19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3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B71-4B4A-488F-9083-382007AC681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D985-0303-41F9-802E-CF296C11322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16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B71-4B4A-488F-9083-382007AC681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28AAD985-0303-41F9-802E-CF296C11322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2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68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B71-4B4A-488F-9083-382007AC681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D985-0303-41F9-802E-CF296C11322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60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4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4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B71-4B4A-488F-9083-382007AC681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D985-0303-41F9-802E-CF296C11322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53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34F0-8B08-4591-A149-D7B7E147E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97BF-C600-4ED0-8941-5E5213E78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88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34F0-8B08-4591-A149-D7B7E147E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97BF-C600-4ED0-8941-5E5213E78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09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34F0-8B08-4591-A149-D7B7E147E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97BF-C600-4ED0-8941-5E5213E78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64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34F0-8B08-4591-A149-D7B7E147E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97BF-C600-4ED0-8941-5E5213E78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6852-A04D-45C6-839B-A61C5DF01675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6A0A-D461-4AC0-9D20-A3A103EE89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34F0-8B08-4591-A149-D7B7E147E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97BF-C600-4ED0-8941-5E5213E78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07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34F0-8B08-4591-A149-D7B7E147E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97BF-C600-4ED0-8941-5E5213E78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10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34F0-8B08-4591-A149-D7B7E147E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97BF-C600-4ED0-8941-5E5213E78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49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34F0-8B08-4591-A149-D7B7E147E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97BF-C600-4ED0-8941-5E5213E78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20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34F0-8B08-4591-A149-D7B7E147E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97BF-C600-4ED0-8941-5E5213E78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11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34F0-8B08-4591-A149-D7B7E147E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97BF-C600-4ED0-8941-5E5213E78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22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34F0-8B08-4591-A149-D7B7E147E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97BF-C600-4ED0-8941-5E5213E78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86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4EE3-955A-2448-9C75-1C57EF4757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712E-FE16-9E48-8CD9-368E32EBD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36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4EE3-955A-2448-9C75-1C57EF4757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712E-FE16-9E48-8CD9-368E32EBD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80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4EE3-955A-2448-9C75-1C57EF4757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712E-FE16-9E48-8CD9-368E32EBD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6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6852-A04D-45C6-839B-A61C5DF01675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6A0A-D461-4AC0-9D20-A3A103EE89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4EE3-955A-2448-9C75-1C57EF4757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712E-FE16-9E48-8CD9-368E32EBD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54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4EE3-955A-2448-9C75-1C57EF4757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712E-FE16-9E48-8CD9-368E32EBD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33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4EE3-955A-2448-9C75-1C57EF4757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712E-FE16-9E48-8CD9-368E32EBD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55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4EE3-955A-2448-9C75-1C57EF4757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712E-FE16-9E48-8CD9-368E32EBD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179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4EE3-955A-2448-9C75-1C57EF4757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712E-FE16-9E48-8CD9-368E32EBD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610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4EE3-955A-2448-9C75-1C57EF4757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712E-FE16-9E48-8CD9-368E32EBD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1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4EE3-955A-2448-9C75-1C57EF4757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712E-FE16-9E48-8CD9-368E32EBD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19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4EE3-955A-2448-9C75-1C57EF4757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712E-FE16-9E48-8CD9-368E32EBD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6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6852-A04D-45C6-839B-A61C5DF01675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6A0A-D461-4AC0-9D20-A3A103EE89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6852-A04D-45C6-839B-A61C5DF01675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6A0A-D461-4AC0-9D20-A3A103EE89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6852-A04D-45C6-839B-A61C5DF01675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6A0A-D461-4AC0-9D20-A3A103EE89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6852-A04D-45C6-839B-A61C5DF01675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C4A56A0A-D461-4AC0-9D20-A3A103EE89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476852-A04D-45C6-839B-A61C5DF01675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A56A0A-D461-4AC0-9D20-A3A103EE89CA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936"/>
            <a:ext cx="9163051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6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73210B-95B0-4808-9640-F553C07DE074}" type="slidenum">
              <a:rPr lang="en-US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49" y="203201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36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ACEB71-4B4A-488F-9083-382007AC681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11/12/2019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AAD985-0303-41F9-802E-CF296C11322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3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D34F0-8B08-4591-A149-D7B7E147E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97BF-C600-4ED0-8941-5E5213E78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2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194EE3-955A-2448-9C75-1C57EF4757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ACF712E-FE16-9E48-8CD9-368E32EBD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9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40.png"/><Relationship Id="rId3" Type="http://schemas.openxmlformats.org/officeDocument/2006/relationships/image" Target="../media/image18.tiff"/><Relationship Id="rId21" Type="http://schemas.openxmlformats.org/officeDocument/2006/relationships/hyperlink" Target="http://www.google.ca/url?sa=i&amp;rct=j&amp;q=&amp;esrc=s&amp;source=images&amp;cd=&amp;cad=rja&amp;uact=8&amp;ved=0CAcQjRxqFQoTCPTuge2K1MgCFcI9Pgode0IGDQ&amp;url=http://onlinelibrary.wiley.com/journal/10.1111/(ISSN)1747-4949&amp;psig=AFQjCNFsIPgCr2dX6Fra_4TyPMHj4IgtvA&amp;ust=1445534781821760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5" Type="http://schemas.openxmlformats.org/officeDocument/2006/relationships/image" Target="../media/image39.pn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24" Type="http://schemas.openxmlformats.org/officeDocument/2006/relationships/image" Target="../media/image38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23" Type="http://schemas.openxmlformats.org/officeDocument/2006/relationships/image" Target="../media/image37.pn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68357"/>
            <a:ext cx="9368901" cy="6974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7504" y="692696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cs typeface="Aharoni" panose="02010803020104030203" pitchFamily="2" charset="-79"/>
              </a:rPr>
              <a:t>WESTERN UNIVERSITY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cs typeface="Aharoni" panose="02010803020104030203" pitchFamily="2" charset="-79"/>
              </a:rPr>
              <a:t>LONDON, CANADA</a:t>
            </a:r>
          </a:p>
        </p:txBody>
      </p:sp>
    </p:spTree>
    <p:extLst>
      <p:ext uri="{BB962C8B-B14F-4D97-AF65-F5344CB8AC3E}">
        <p14:creationId xmlns:p14="http://schemas.microsoft.com/office/powerpoint/2010/main" val="12896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E7F5963A71F62E47BE5EFF79713E3D35@uwoca.onmicrosoft.com" descr="E7F5963A71F62E47BE5EFF79713E3D35@uwo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73" y="152400"/>
            <a:ext cx="7162800" cy="66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7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300" y="1247899"/>
            <a:ext cx="6009722" cy="5458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0567" y="6375235"/>
            <a:ext cx="3116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>
                <a:latin typeface="Arial"/>
                <a:cs typeface="Arial"/>
              </a:rPr>
              <a:t>Ngandu T et al. The Lancet 2015;385:2255-2263</a:t>
            </a:r>
          </a:p>
        </p:txBody>
      </p:sp>
      <p:sp>
        <p:nvSpPr>
          <p:cNvPr id="7" name="Rectangle 6"/>
          <p:cNvSpPr/>
          <p:nvPr/>
        </p:nvSpPr>
        <p:spPr>
          <a:xfrm>
            <a:off x="-20569" y="1184398"/>
            <a:ext cx="311619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Helvetica"/>
                <a:cs typeface="Helvetica"/>
              </a:rPr>
              <a:t>Multi-domain Intervention can Prevent Cognitive Decline in at-risk Elderly People</a:t>
            </a:r>
          </a:p>
          <a:p>
            <a:endParaRPr lang="en-US" sz="1000" dirty="0">
              <a:solidFill>
                <a:prstClr val="white"/>
              </a:solidFill>
              <a:latin typeface="Helvetica"/>
              <a:cs typeface="Helvetica"/>
            </a:endParaRPr>
          </a:p>
          <a:p>
            <a:r>
              <a:rPr lang="en-US" dirty="0">
                <a:solidFill>
                  <a:prstClr val="white"/>
                </a:solidFill>
                <a:latin typeface="Helvetica"/>
                <a:cs typeface="Helvetica"/>
              </a:rPr>
              <a:t>Double-blind randomised controlled trial</a:t>
            </a:r>
          </a:p>
          <a:p>
            <a:endParaRPr lang="en-US" sz="1000" dirty="0">
              <a:solidFill>
                <a:prstClr val="white"/>
              </a:solidFill>
              <a:latin typeface="Helvetica"/>
              <a:cs typeface="Helvetica"/>
            </a:endParaRPr>
          </a:p>
          <a:p>
            <a:r>
              <a:rPr lang="en-US" b="1" dirty="0">
                <a:solidFill>
                  <a:prstClr val="white"/>
                </a:solidFill>
                <a:latin typeface="Helvetica"/>
                <a:cs typeface="Helvetica"/>
              </a:rPr>
              <a:t>Study cohort: </a:t>
            </a:r>
            <a:r>
              <a:rPr lang="en-US" dirty="0">
                <a:solidFill>
                  <a:prstClr val="white"/>
                </a:solidFill>
                <a:latin typeface="Helvetica"/>
                <a:cs typeface="Helvetica"/>
              </a:rPr>
              <a:t>1,260 subjects, 60-77 years-old, with CAIDE</a:t>
            </a:r>
          </a:p>
          <a:p>
            <a:endParaRPr lang="en-US" sz="1000" dirty="0">
              <a:solidFill>
                <a:prstClr val="white"/>
              </a:solidFill>
              <a:latin typeface="Helvetica"/>
              <a:cs typeface="Helvetica"/>
            </a:endParaRPr>
          </a:p>
          <a:p>
            <a:r>
              <a:rPr lang="en-US" b="1" dirty="0">
                <a:solidFill>
                  <a:prstClr val="white"/>
                </a:solidFill>
                <a:latin typeface="Helvetica"/>
                <a:cs typeface="Helvetica"/>
              </a:rPr>
              <a:t>Treatment arms: </a:t>
            </a:r>
            <a:r>
              <a:rPr lang="en-US" dirty="0">
                <a:solidFill>
                  <a:prstClr val="white"/>
                </a:solidFill>
                <a:latin typeface="Helvetica"/>
                <a:cs typeface="Helvetica"/>
              </a:rPr>
              <a:t>diet + exercise cognitive training + vascular risk factors monitoring vs. general health advice</a:t>
            </a:r>
          </a:p>
          <a:p>
            <a:endParaRPr lang="en-US" sz="1000" dirty="0">
              <a:solidFill>
                <a:prstClr val="white"/>
              </a:solidFill>
              <a:latin typeface="Helvetica"/>
              <a:cs typeface="Helvetica"/>
            </a:endParaRPr>
          </a:p>
          <a:p>
            <a:r>
              <a:rPr lang="en-US" b="1" dirty="0">
                <a:solidFill>
                  <a:prstClr val="white"/>
                </a:solidFill>
                <a:latin typeface="Helvetica"/>
                <a:cs typeface="Helvetica"/>
              </a:rPr>
              <a:t>Outcome: </a:t>
            </a:r>
            <a:r>
              <a:rPr lang="en-US" dirty="0">
                <a:solidFill>
                  <a:prstClr val="white"/>
                </a:solidFill>
                <a:latin typeface="Helvetica"/>
                <a:cs typeface="Helvetica"/>
              </a:rPr>
              <a:t>Change in cognition at 2 years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27002"/>
            <a:ext cx="9093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Helvetica"/>
                <a:cs typeface="Helvetica"/>
              </a:rPr>
              <a:t>Finger Trial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Helvetica"/>
                <a:cs typeface="Helvetica"/>
              </a:rPr>
              <a:t>University of Eastern Finland &amp; </a:t>
            </a:r>
            <a:r>
              <a:rPr lang="en-US" sz="2000" dirty="0" err="1">
                <a:solidFill>
                  <a:prstClr val="white"/>
                </a:solidFill>
                <a:latin typeface="Helvetica"/>
                <a:cs typeface="Helvetica"/>
              </a:rPr>
              <a:t>Karolinska</a:t>
            </a:r>
            <a:r>
              <a:rPr lang="en-US" sz="2000" dirty="0">
                <a:solidFill>
                  <a:prstClr val="white"/>
                </a:solidFill>
                <a:latin typeface="Helvetica"/>
                <a:cs typeface="Helvetica"/>
              </a:rPr>
              <a:t> Institute+-Stockholm University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5067816" y="3187899"/>
            <a:ext cx="1005082" cy="58477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OR </a:t>
            </a:r>
            <a:r>
              <a:rPr lang="en-US" sz="1600" b="1" dirty="0">
                <a:solidFill>
                  <a:prstClr val="white"/>
                </a:solidFill>
                <a:latin typeface="Helvetica"/>
                <a:cs typeface="Helvetica"/>
              </a:rPr>
              <a:t>1.31</a:t>
            </a:r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</a:p>
          <a:p>
            <a:pPr algn="r"/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(1.01-1.71)</a:t>
            </a:r>
          </a:p>
        </p:txBody>
      </p:sp>
      <p:sp>
        <p:nvSpPr>
          <p:cNvPr id="8" name="Rectangle 7"/>
          <p:cNvSpPr/>
          <p:nvPr/>
        </p:nvSpPr>
        <p:spPr>
          <a:xfrm>
            <a:off x="7938677" y="3187899"/>
            <a:ext cx="1027524" cy="58477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OR </a:t>
            </a:r>
            <a:r>
              <a:rPr lang="en-US" sz="1600" b="1" dirty="0">
                <a:solidFill>
                  <a:prstClr val="white"/>
                </a:solidFill>
                <a:latin typeface="Helvetica"/>
                <a:cs typeface="Helvetica"/>
              </a:rPr>
              <a:t>1·29</a:t>
            </a:r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</a:p>
          <a:p>
            <a:pPr algn="r"/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(1·02-1·64)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1994" y="4247551"/>
            <a:ext cx="1027525" cy="58477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OR </a:t>
            </a:r>
            <a:r>
              <a:rPr lang="en-US" sz="1600" b="1" dirty="0">
                <a:solidFill>
                  <a:prstClr val="white"/>
                </a:solidFill>
                <a:latin typeface="Helvetica"/>
                <a:cs typeface="Helvetica"/>
              </a:rPr>
              <a:t>1.35</a:t>
            </a:r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</a:p>
          <a:p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(1·06-1·71)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38677" y="5814129"/>
            <a:ext cx="1027524" cy="58477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OR </a:t>
            </a:r>
            <a:r>
              <a:rPr lang="en-US" sz="1600" b="1" dirty="0">
                <a:solidFill>
                  <a:prstClr val="white"/>
                </a:solidFill>
                <a:latin typeface="Helvetica"/>
                <a:cs typeface="Helvetica"/>
              </a:rPr>
              <a:t>1.23</a:t>
            </a:r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</a:p>
          <a:p>
            <a:pPr algn="r"/>
            <a:r>
              <a:rPr lang="en-US" sz="1600" dirty="0">
                <a:solidFill>
                  <a:prstClr val="white"/>
                </a:solidFill>
                <a:latin typeface="Helvetica"/>
                <a:cs typeface="Helvetica"/>
              </a:rPr>
              <a:t>(0·95-1·60)</a:t>
            </a:r>
          </a:p>
        </p:txBody>
      </p:sp>
    </p:spTree>
    <p:extLst>
      <p:ext uri="{BB962C8B-B14F-4D97-AF65-F5344CB8AC3E}">
        <p14:creationId xmlns:p14="http://schemas.microsoft.com/office/powerpoint/2010/main" val="19820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ATRIAL FIBRILLATION, ANTICOAGULATION AND DEMENTIA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Swedish Patient Register and Dispensed Drug Register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Retrospective Cohort Study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N = 444, 106      2006-2014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26,210 developed dementia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Propensity matching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↓48% dementia in treated group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(HR 0.52, 95% CI 0.50-0.55)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No difference between Warfarin and new oral anticoagulants.</a:t>
            </a:r>
          </a:p>
          <a:p>
            <a:pPr marL="0" indent="0">
              <a:buNone/>
            </a:pP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6121292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  <a:latin typeface="Calibri"/>
              </a:rPr>
              <a:t>Friberg &amp;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Rosenquist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r"/>
            <a:r>
              <a:rPr lang="en-US" sz="2000" dirty="0">
                <a:solidFill>
                  <a:prstClr val="black"/>
                </a:solidFill>
                <a:latin typeface="Calibri"/>
              </a:rPr>
              <a:t>European Heart. 2018;39:453-460</a:t>
            </a:r>
          </a:p>
        </p:txBody>
      </p:sp>
    </p:spTree>
    <p:extLst>
      <p:ext uri="{BB962C8B-B14F-4D97-AF65-F5344CB8AC3E}">
        <p14:creationId xmlns:p14="http://schemas.microsoft.com/office/powerpoint/2010/main" val="36040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ApoƐ4 BLOOD FLOW AND WHITE MATTER DAMAGE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ApoƐ4 mice ↓ vascular density</a:t>
            </a:r>
          </a:p>
          <a:p>
            <a:pPr marL="0" indent="0">
              <a:buNone/>
            </a:pPr>
            <a:r>
              <a:rPr lang="en-US" sz="4000" dirty="0">
                <a:latin typeface="+mj-lt"/>
              </a:rPr>
              <a:t>→↓ cerebral blood flow</a:t>
            </a:r>
          </a:p>
          <a:p>
            <a:pPr marL="0" indent="0">
              <a:buNone/>
            </a:pPr>
            <a:r>
              <a:rPr lang="en-US" sz="4000" dirty="0">
                <a:latin typeface="+mj-lt"/>
              </a:rPr>
              <a:t>Compared to ApoƐ4 mice</a:t>
            </a:r>
          </a:p>
          <a:p>
            <a:pPr marL="0" indent="0">
              <a:buNone/>
            </a:pPr>
            <a:r>
              <a:rPr lang="en-US" sz="4000" u="sng" dirty="0">
                <a:latin typeface="+mj-lt"/>
              </a:rPr>
              <a:t>Hypotension</a:t>
            </a:r>
          </a:p>
          <a:p>
            <a:pPr marL="0" indent="0">
              <a:buNone/>
            </a:pPr>
            <a:r>
              <a:rPr lang="en-US" sz="4000" dirty="0">
                <a:latin typeface="+mj-lt"/>
              </a:rPr>
              <a:t>ApoƐ4 mice hypoxia, corpus callosum damage and ↓ cognitive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632460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Koizumi K…Iadecola C. Nature Comm. 2018.9:3816</a:t>
            </a:r>
          </a:p>
        </p:txBody>
      </p:sp>
    </p:spTree>
    <p:extLst>
      <p:ext uri="{BB962C8B-B14F-4D97-AF65-F5344CB8AC3E}">
        <p14:creationId xmlns:p14="http://schemas.microsoft.com/office/powerpoint/2010/main" val="13194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Systemic coordination between angiogenesis and neurogenesis. Neuronal cells express VEGF that induces proliferation of endothelial cells through its receptors, VEGFR and/or NRP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1905000"/>
            <a:ext cx="8534399" cy="4191000"/>
          </a:xfrm>
        </p:spPr>
      </p:pic>
      <p:sp>
        <p:nvSpPr>
          <p:cNvPr id="5" name="TextBox 4"/>
          <p:cNvSpPr txBox="1"/>
          <p:nvPr/>
        </p:nvSpPr>
        <p:spPr>
          <a:xfrm>
            <a:off x="1219200" y="624840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Park JA, et al. </a:t>
            </a:r>
            <a:r>
              <a:rPr lang="fr-FR" sz="2400" dirty="0" err="1">
                <a:latin typeface="+mj-lt"/>
              </a:rPr>
              <a:t>Biochem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Biophys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Res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Comm</a:t>
            </a:r>
            <a:r>
              <a:rPr lang="fr-FR" sz="2400" dirty="0">
                <a:latin typeface="+mj-lt"/>
              </a:rPr>
              <a:t>. 2016;311:247-253</a:t>
            </a:r>
          </a:p>
        </p:txBody>
      </p:sp>
    </p:spTree>
    <p:extLst>
      <p:ext uri="{BB962C8B-B14F-4D97-AF65-F5344CB8AC3E}">
        <p14:creationId xmlns:p14="http://schemas.microsoft.com/office/powerpoint/2010/main" val="12099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9227368" cy="1505712"/>
          </a:xfrm>
        </p:spPr>
        <p:txBody>
          <a:bodyPr>
            <a:noAutofit/>
          </a:bodyPr>
          <a:lstStyle/>
          <a:p>
            <a:r>
              <a:rPr lang="en-US" sz="5400" dirty="0"/>
              <a:t>DEMENTIA: ADVANCES IN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173096"/>
          </a:xfrm>
        </p:spPr>
        <p:txBody>
          <a:bodyPr>
            <a:normAutofit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I	PERSPECTIVES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19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II	ADVANCES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sz="19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Population, Risk factors, Clinical, Genetics, Pathology,  	Pathophysiology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19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III	CONCLUSIONS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3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8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88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1"/>
            <a:ext cx="4420778" cy="358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3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DISTRIBUTION OF PRIMARY NEUROPATHOLOGIES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57150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Azarpazhooh R…Hachinski V.  Distribution of Primary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neuropathologies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according to three population-based studies: 90+ study 2015, Honolulu Asia Aging Study 2009 and Arizona Study of Aging and Neurodegenerative Disorders.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Alz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&amp; Dem. 2018;14:148-156)</a:t>
            </a:r>
          </a:p>
        </p:txBody>
      </p:sp>
    </p:spTree>
    <p:extLst>
      <p:ext uri="{BB962C8B-B14F-4D97-AF65-F5344CB8AC3E}">
        <p14:creationId xmlns:p14="http://schemas.microsoft.com/office/powerpoint/2010/main" val="4302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5" name="Picture 5" descr="infarct legend">
            <a:extLst>
              <a:ext uri="{FF2B5EF4-FFF2-40B4-BE49-F238E27FC236}">
                <a16:creationId xmlns:a16="http://schemas.microsoft.com/office/drawing/2014/main" id="{286A5FF3-8BAC-43BE-ABA1-A85DD9744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90" y="3789366"/>
            <a:ext cx="11334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1">
            <a:extLst>
              <a:ext uri="{FF2B5EF4-FFF2-40B4-BE49-F238E27FC236}">
                <a16:creationId xmlns:a16="http://schemas.microsoft.com/office/drawing/2014/main" id="{020DA6AE-BF10-4B2B-9378-A8C470B8D5D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598337"/>
            <a:ext cx="7650962" cy="5209792"/>
            <a:chOff x="-20638" y="692150"/>
            <a:chExt cx="9653589" cy="4681538"/>
          </a:xfrm>
        </p:grpSpPr>
        <p:grpSp>
          <p:nvGrpSpPr>
            <p:cNvPr id="24584" name="Group 12">
              <a:extLst>
                <a:ext uri="{FF2B5EF4-FFF2-40B4-BE49-F238E27FC236}">
                  <a16:creationId xmlns:a16="http://schemas.microsoft.com/office/drawing/2014/main" id="{C6BEF28D-F809-49A4-9160-3A0154E6C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0638" y="1196975"/>
              <a:ext cx="9653589" cy="4176713"/>
              <a:chOff x="0" y="754"/>
              <a:chExt cx="6081" cy="2631"/>
            </a:xfrm>
          </p:grpSpPr>
          <p:pic>
            <p:nvPicPr>
              <p:cNvPr id="24586" name="Picture 2" descr="infarct">
                <a:extLst>
                  <a:ext uri="{FF2B5EF4-FFF2-40B4-BE49-F238E27FC236}">
                    <a16:creationId xmlns:a16="http://schemas.microsoft.com/office/drawing/2014/main" id="{BEB1C87D-B4AF-46F8-90EB-2C31DB3263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4"/>
                <a:ext cx="2527" cy="2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87" name="Text Box 3">
                <a:extLst>
                  <a:ext uri="{FF2B5EF4-FFF2-40B4-BE49-F238E27FC236}">
                    <a16:creationId xmlns:a16="http://schemas.microsoft.com/office/drawing/2014/main" id="{F185BB22-673A-4D6D-862F-87CE8822E0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2" y="2931"/>
                <a:ext cx="1519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2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CA" altLang="en-US" sz="1400" dirty="0">
                    <a:solidFill>
                      <a:srgbClr val="5B9BD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S.N. Whitehead, </a:t>
                </a:r>
                <a:r>
                  <a:rPr lang="en-CA" altLang="en-US" sz="1400" u="sng" dirty="0">
                    <a:solidFill>
                      <a:srgbClr val="5B9BD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G. Cheng</a:t>
                </a:r>
                <a:r>
                  <a:rPr lang="en-CA" altLang="en-US" sz="1400" dirty="0">
                    <a:solidFill>
                      <a:srgbClr val="5B9BD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et al., </a:t>
                </a:r>
                <a:r>
                  <a:rPr lang="en-CA" altLang="en-US" sz="1400" i="1" dirty="0">
                    <a:solidFill>
                      <a:srgbClr val="5B9BD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Stroke</a:t>
                </a:r>
                <a:r>
                  <a:rPr lang="en-CA" altLang="en-US" sz="1400" dirty="0">
                    <a:solidFill>
                      <a:srgbClr val="5B9BD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2007. </a:t>
                </a:r>
              </a:p>
            </p:txBody>
          </p:sp>
        </p:grpSp>
        <p:pic>
          <p:nvPicPr>
            <p:cNvPr id="24585" name="Picture 9" descr="infarct thionine">
              <a:extLst>
                <a:ext uri="{FF2B5EF4-FFF2-40B4-BE49-F238E27FC236}">
                  <a16:creationId xmlns:a16="http://schemas.microsoft.com/office/drawing/2014/main" id="{28CCE08B-1A03-4841-92F5-BE65656C4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663" y="692150"/>
              <a:ext cx="2146300" cy="286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1E1DC44A-8496-4193-94C1-F7CD9069DDC4}"/>
              </a:ext>
            </a:extLst>
          </p:cNvPr>
          <p:cNvGrpSpPr>
            <a:grpSpLocks/>
          </p:cNvGrpSpPr>
          <p:nvPr/>
        </p:nvGrpSpPr>
        <p:grpSpPr bwMode="auto">
          <a:xfrm>
            <a:off x="4564263" y="935040"/>
            <a:ext cx="3442097" cy="5708651"/>
            <a:chOff x="2699" y="436"/>
            <a:chExt cx="2891" cy="3596"/>
          </a:xfrm>
        </p:grpSpPr>
        <p:pic>
          <p:nvPicPr>
            <p:cNvPr id="24582" name="Picture 10" descr="infarct ox6">
              <a:extLst>
                <a:ext uri="{FF2B5EF4-FFF2-40B4-BE49-F238E27FC236}">
                  <a16:creationId xmlns:a16="http://schemas.microsoft.com/office/drawing/2014/main" id="{AF636FE4-059A-4806-8AB1-9C17493D9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436"/>
              <a:ext cx="1440" cy="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11" descr="infarct gfap">
              <a:extLst>
                <a:ext uri="{FF2B5EF4-FFF2-40B4-BE49-F238E27FC236}">
                  <a16:creationId xmlns:a16="http://schemas.microsoft.com/office/drawing/2014/main" id="{AAC43662-DF41-40D9-B5C0-E1C691F5B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296"/>
              <a:ext cx="1536" cy="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1" name="Text Box 14">
            <a:extLst>
              <a:ext uri="{FF2B5EF4-FFF2-40B4-BE49-F238E27FC236}">
                <a16:creationId xmlns:a16="http://schemas.microsoft.com/office/drawing/2014/main" id="{F752F25A-30F1-4EC4-BD5E-E00526A03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262" y="115892"/>
            <a:ext cx="5740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Synergistic effect on infarct growth</a:t>
            </a:r>
          </a:p>
        </p:txBody>
      </p:sp>
    </p:spTree>
    <p:extLst>
      <p:ext uri="{BB962C8B-B14F-4D97-AF65-F5344CB8AC3E}">
        <p14:creationId xmlns:p14="http://schemas.microsoft.com/office/powerpoint/2010/main" val="177331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9491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5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SPRINT MIND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</a:rPr>
              <a:t>9,361 subjects at risk of vascular disease randomized to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</a:rPr>
              <a:t>1.  Target systolic BP 140 mmHg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</a:rPr>
              <a:t>2.  Target systolic BP 120 mmHg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</a:rPr>
              <a:t>A 3.26 year median follow-up study stopped (120 mmHg target resulted in better outcomes) but cognitive assessments continued for additional 3 years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7479" y="0"/>
            <a:ext cx="481629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90AD1D-334A-D84B-A86D-A2A0305B8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66" y="4267833"/>
            <a:ext cx="3604497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3300" dirty="0">
                <a:solidFill>
                  <a:srgbClr val="000000"/>
                </a:solidFill>
              </a:rPr>
              <a:t>CONFERENCIA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A5C21-C553-2647-8175-9748AECC9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359" y="2411936"/>
            <a:ext cx="4684175" cy="2510473"/>
          </a:xfrm>
        </p:spPr>
        <p:txBody>
          <a:bodyPr anchor="b">
            <a:normAutofit/>
          </a:bodyPr>
          <a:lstStyle/>
          <a:p>
            <a:pPr algn="l"/>
            <a:endParaRPr lang="en-US" dirty="0"/>
          </a:p>
          <a:p>
            <a:pPr algn="l"/>
            <a:r>
              <a:rPr lang="en-US" sz="2400" dirty="0"/>
              <a:t>DEMENTIA: ADVANCES IN PREVENTION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Vladimir Hachinski, CM, MD, FRCPC, DSc</a:t>
            </a:r>
          </a:p>
          <a:p>
            <a:pPr algn="l"/>
            <a:r>
              <a:rPr lang="en-US" dirty="0"/>
              <a:t>Department of Clinical Neurological Sciences</a:t>
            </a:r>
          </a:p>
          <a:p>
            <a:pPr algn="l"/>
            <a:r>
              <a:rPr lang="en-US" dirty="0"/>
              <a:t>Western University, London, Ontario, Canada</a:t>
            </a:r>
          </a:p>
          <a:p>
            <a:pPr algn="l"/>
            <a:endParaRPr lang="en-US" sz="1400" dirty="0"/>
          </a:p>
          <a:p>
            <a:pPr algn="l"/>
            <a:endParaRPr lang="en-US" sz="1400" dirty="0">
              <a:solidFill>
                <a:srgbClr val="000000"/>
              </a:solidFill>
            </a:endParaRPr>
          </a:p>
          <a:p>
            <a:pPr algn="l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5340" y="581161"/>
            <a:ext cx="4098660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2E8AF-17BD-F544-A522-D76218910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535" y="2411936"/>
            <a:ext cx="3790275" cy="2615289"/>
          </a:xfrm>
          <a:prstGeom prst="rect">
            <a:avLst/>
          </a:prstGeom>
        </p:spPr>
      </p:pic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E29C773D-93C4-F741-A209-955FEA2490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5855"/>
          <a:stretch/>
        </p:blipFill>
        <p:spPr>
          <a:xfrm rot="5400000">
            <a:off x="-3308196" y="3370544"/>
            <a:ext cx="6858000" cy="2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MIND STUDY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763000" cy="377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</a:rPr>
              <a:t>RESULTS:	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</a:rPr>
              <a:t>		                           </a:t>
            </a:r>
            <a:r>
              <a:rPr lang="en-US" sz="2400" u="sng" dirty="0">
                <a:latin typeface="Calibri" panose="020F0502020204030204" pitchFamily="34" charset="0"/>
              </a:rPr>
              <a:t>Hazards </a:t>
            </a:r>
            <a:r>
              <a:rPr lang="en-US" sz="2400" dirty="0">
                <a:latin typeface="Calibri" panose="020F0502020204030204" pitchFamily="34" charset="0"/>
              </a:rPr>
              <a:t>       </a:t>
            </a:r>
            <a:r>
              <a:rPr lang="en-US" sz="2400" u="sng" dirty="0">
                <a:latin typeface="Calibri" panose="020F0502020204030204" pitchFamily="34" charset="0"/>
              </a:rPr>
              <a:t>Ratio </a:t>
            </a:r>
            <a:r>
              <a:rPr lang="en-US" sz="2400" dirty="0">
                <a:latin typeface="Calibri" panose="020F0502020204030204" pitchFamily="34" charset="0"/>
              </a:rPr>
              <a:t>    </a:t>
            </a:r>
            <a:r>
              <a:rPr lang="en-US" sz="2400" u="sng" dirty="0">
                <a:latin typeface="Calibri" panose="020F0502020204030204" pitchFamily="34" charset="0"/>
              </a:rPr>
              <a:t>Significance*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1. Incident probable dementia      0.83 95% CI  0.67-1.04   p=0.10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2. Mild cognitive impairment         0.81 95% CI  0.70-0.95  p=0.001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3. Combined 1 and 2 outcome       0.85 95% CI  0.74-0.97  p=-0.02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601947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The SPRINT MIND investigators for the SPRINT Research Group.  JAMA 2019;321:553-561</a:t>
            </a:r>
          </a:p>
        </p:txBody>
      </p:sp>
    </p:spTree>
    <p:extLst>
      <p:ext uri="{BB962C8B-B14F-4D97-AF65-F5344CB8AC3E}">
        <p14:creationId xmlns:p14="http://schemas.microsoft.com/office/powerpoint/2010/main" val="42318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9227368" cy="1505712"/>
          </a:xfrm>
        </p:spPr>
        <p:txBody>
          <a:bodyPr>
            <a:noAutofit/>
          </a:bodyPr>
          <a:lstStyle/>
          <a:p>
            <a:r>
              <a:rPr lang="en-US" sz="5400" dirty="0"/>
              <a:t>DEMENTIA: ADVANCES IN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01088"/>
          </a:xfrm>
        </p:spPr>
        <p:txBody>
          <a:bodyPr>
            <a:normAutofit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I	PERSPECTIVES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19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II	ADVANCES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sz="19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Population, Risk factors, Clinical Genetics, Pathology  	Pathophysiology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19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III	CONCLUSIONS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19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08197"/>
            <a:ext cx="1357480" cy="62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8140" y="958142"/>
            <a:ext cx="708492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</a:rPr>
              <a:t>Stroke and Potentially Preventable Dementias Proclamation</a:t>
            </a:r>
            <a:endParaRPr lang="en-US" sz="3600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</a:rPr>
              <a:t>Updated World Stroke Day Proclamation</a:t>
            </a:r>
            <a:endParaRPr lang="en-US" sz="3600" dirty="0">
              <a:solidFill>
                <a:prstClr val="black"/>
              </a:solidFill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Vladimir </a:t>
            </a:r>
            <a:r>
              <a:rPr lang="en-US" sz="2400" dirty="0" err="1">
                <a:solidFill>
                  <a:prstClr val="black"/>
                </a:solidFill>
              </a:rPr>
              <a:t>Hachinski</a:t>
            </a:r>
            <a:r>
              <a:rPr lang="en-US" sz="2400" dirty="0">
                <a:solidFill>
                  <a:prstClr val="black"/>
                </a:solidFill>
              </a:rPr>
              <a:t>, MD, DSc; on behalf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of the World Stroke Organization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Stroke 2015;46 and International Journal of Stroke 2015;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92" y="96670"/>
            <a:ext cx="951198" cy="97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70" y="129643"/>
            <a:ext cx="1257300" cy="76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5" y="2895600"/>
            <a:ext cx="1384849" cy="80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057"/>
            <a:ext cx="1754572" cy="74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5" y="3877632"/>
            <a:ext cx="1104900" cy="88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4" y="4923385"/>
            <a:ext cx="1217009" cy="86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08197"/>
            <a:ext cx="131416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100382"/>
            <a:ext cx="1445040" cy="54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4" y="739065"/>
            <a:ext cx="1252415" cy="81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8" y="427519"/>
            <a:ext cx="1905000" cy="21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032" y="2548740"/>
            <a:ext cx="1331661" cy="90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clarker\AppData\Local\Temp\XPgrpwise\Alzheimers_Stack_logo_co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281" y="3815519"/>
            <a:ext cx="1249903" cy="7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\\lhdat12\vol2\users\CLARKER\My Documents\GroupWise\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389" y="1317393"/>
            <a:ext cx="987414" cy="9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2785"/>
            <a:ext cx="1536044" cy="49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67" y="901612"/>
            <a:ext cx="1297349" cy="62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\\lhdat12\vol2\users\CLARKER\My Documents\GroupWise\asad log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716634"/>
            <a:ext cx="1107582" cy="101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:\CNS\HACHINSKI\World Stroke\LOGOS\wfnr log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41" y="5844645"/>
            <a:ext cx="1713527" cy="84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\\lhdat12\vol2\users\CLARKER\My Documents\GroupWise\ADI-logo-NEW-red-black-transparent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0" y="144757"/>
            <a:ext cx="1223369" cy="90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nlinelibrary.wiley.com/store/10.1111/(ISSN)1747-4949/asset/WSO_LOGO_full.jpg?v=1&amp;s=e2672e9761af9366119d683fc4a94d75ea70d5b0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2" y="4878154"/>
            <a:ext cx="1676403" cy="144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9" y="1894556"/>
            <a:ext cx="834117" cy="80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90" y="5056238"/>
            <a:ext cx="1750026" cy="66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69" y="5114257"/>
            <a:ext cx="1395141" cy="55173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773" y="926367"/>
            <a:ext cx="955908" cy="53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3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715468" y="400901"/>
            <a:ext cx="666750" cy="372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09800" y="511052"/>
            <a:ext cx="878108" cy="523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1" y="398853"/>
            <a:ext cx="1591642" cy="1353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17823" y="458236"/>
            <a:ext cx="1579289" cy="12349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4853" y="1686981"/>
            <a:ext cx="8003381" cy="4474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sz="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8"/>
              </a:spcBef>
            </a:pP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r>
              <a:rPr sz="1600" b="1" spc="25" dirty="0">
                <a:solidFill>
                  <a:prstClr val="black"/>
                </a:solidFill>
                <a:latin typeface="PMingLiU"/>
                <a:cs typeface="PMingLiU"/>
              </a:rPr>
              <a:t>Special</a:t>
            </a:r>
            <a:r>
              <a:rPr sz="1600" b="1" spc="3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z="1600" b="1" spc="-50" dirty="0">
                <a:solidFill>
                  <a:prstClr val="black"/>
                </a:solidFill>
                <a:latin typeface="PMingLiU"/>
                <a:cs typeface="PMingLiU"/>
              </a:rPr>
              <a:t>T</a:t>
            </a:r>
            <a:r>
              <a:rPr sz="1600" b="1" spc="25" dirty="0">
                <a:solidFill>
                  <a:prstClr val="black"/>
                </a:solidFill>
                <a:latin typeface="PMingLiU"/>
                <a:cs typeface="PMingLiU"/>
              </a:rPr>
              <a:t>opic Section: </a:t>
            </a:r>
            <a:r>
              <a:rPr sz="1600" b="1" spc="30" dirty="0">
                <a:solidFill>
                  <a:prstClr val="black"/>
                </a:solidFill>
                <a:latin typeface="PMingLiU"/>
                <a:cs typeface="PMingLiU"/>
              </a:rPr>
              <a:t>Linkages</a:t>
            </a:r>
            <a:r>
              <a:rPr sz="1600" b="1"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z="1600" b="1" spc="30" dirty="0">
                <a:solidFill>
                  <a:prstClr val="black"/>
                </a:solidFill>
                <a:latin typeface="PMingLiU"/>
                <a:cs typeface="PMingLiU"/>
              </a:rPr>
              <a:t>Among</a:t>
            </a:r>
            <a:r>
              <a:rPr sz="1600" b="1"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z="1600" b="1" spc="30" dirty="0">
                <a:solidFill>
                  <a:prstClr val="black"/>
                </a:solidFill>
                <a:latin typeface="PMingLiU"/>
                <a:cs typeface="PMingLiU"/>
              </a:rPr>
              <a:t>Cerebro</a:t>
            </a:r>
            <a:r>
              <a:rPr sz="1600" b="1" spc="-5" dirty="0">
                <a:solidFill>
                  <a:prstClr val="black"/>
                </a:solidFill>
                <a:latin typeface="PMingLiU"/>
                <a:cs typeface="PMingLiU"/>
              </a:rPr>
              <a:t>v</a:t>
            </a:r>
            <a:r>
              <a:rPr sz="1600" b="1" spc="30" dirty="0">
                <a:solidFill>
                  <a:prstClr val="black"/>
                </a:solidFill>
                <a:latin typeface="PMingLiU"/>
                <a:cs typeface="PMingLiU"/>
              </a:rPr>
              <a:t>ascu</a:t>
            </a:r>
            <a:r>
              <a:rPr sz="1600" b="1" spc="20" dirty="0">
                <a:solidFill>
                  <a:prstClr val="black"/>
                </a:solidFill>
                <a:latin typeface="PMingLiU"/>
                <a:cs typeface="PMingLiU"/>
              </a:rPr>
              <a:t>l</a:t>
            </a:r>
            <a:r>
              <a:rPr sz="1600" b="1" spc="30" dirty="0">
                <a:solidFill>
                  <a:prstClr val="black"/>
                </a:solidFill>
                <a:latin typeface="PMingLiU"/>
                <a:cs typeface="PMingLiU"/>
              </a:rPr>
              <a:t>a</a:t>
            </a:r>
            <a:r>
              <a:rPr sz="1600" b="1" spc="-20" dirty="0">
                <a:solidFill>
                  <a:prstClr val="black"/>
                </a:solidFill>
                <a:latin typeface="PMingLiU"/>
                <a:cs typeface="PMingLiU"/>
              </a:rPr>
              <a:t>r</a:t>
            </a:r>
            <a:r>
              <a:rPr sz="1600" b="1" spc="10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z="1600" b="1"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z="1600" b="1" spc="30" dirty="0">
                <a:solidFill>
                  <a:prstClr val="black"/>
                </a:solidFill>
                <a:latin typeface="PMingLiU"/>
                <a:cs typeface="PMingLiU"/>
              </a:rPr>
              <a:t>Cardi</a:t>
            </a:r>
            <a:r>
              <a:rPr sz="1600" b="1" spc="15" dirty="0">
                <a:solidFill>
                  <a:prstClr val="black"/>
                </a:solidFill>
                <a:latin typeface="PMingLiU"/>
                <a:cs typeface="PMingLiU"/>
              </a:rPr>
              <a:t>o</a:t>
            </a:r>
            <a:r>
              <a:rPr sz="1600" b="1" spc="-5" dirty="0">
                <a:solidFill>
                  <a:prstClr val="black"/>
                </a:solidFill>
                <a:latin typeface="PMingLiU"/>
                <a:cs typeface="PMingLiU"/>
              </a:rPr>
              <a:t>v</a:t>
            </a:r>
            <a:r>
              <a:rPr sz="1600" b="1" spc="30" dirty="0">
                <a:solidFill>
                  <a:prstClr val="black"/>
                </a:solidFill>
                <a:latin typeface="PMingLiU"/>
                <a:cs typeface="PMingLiU"/>
              </a:rPr>
              <a:t>ascu</a:t>
            </a:r>
            <a:r>
              <a:rPr sz="1600" b="1" spc="20" dirty="0">
                <a:solidFill>
                  <a:prstClr val="black"/>
                </a:solidFill>
                <a:latin typeface="PMingLiU"/>
                <a:cs typeface="PMingLiU"/>
              </a:rPr>
              <a:t>l</a:t>
            </a:r>
            <a:r>
              <a:rPr sz="1600" b="1" spc="30" dirty="0">
                <a:solidFill>
                  <a:prstClr val="black"/>
                </a:solidFill>
                <a:latin typeface="PMingLiU"/>
                <a:cs typeface="PMingLiU"/>
              </a:rPr>
              <a:t>a</a:t>
            </a:r>
            <a:r>
              <a:rPr sz="1600" b="1" spc="-20" dirty="0">
                <a:solidFill>
                  <a:prstClr val="black"/>
                </a:solidFill>
                <a:latin typeface="PMingLiU"/>
                <a:cs typeface="PMingLiU"/>
              </a:rPr>
              <a:t>r</a:t>
            </a:r>
            <a:r>
              <a:rPr sz="1600" b="1" spc="10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z="1600" b="1"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z="1600" b="1" spc="30" dirty="0">
                <a:solidFill>
                  <a:prstClr val="black"/>
                </a:solidFill>
                <a:latin typeface="PMingLiU"/>
                <a:cs typeface="PMingLiU"/>
              </a:rPr>
              <a:t>and</a:t>
            </a:r>
            <a:r>
              <a:rPr sz="1600" b="1"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z="1600" b="1" spc="30" dirty="0">
                <a:solidFill>
                  <a:prstClr val="black"/>
                </a:solidFill>
                <a:latin typeface="PMingLiU"/>
                <a:cs typeface="PMingLiU"/>
              </a:rPr>
              <a:t>Cognit</a:t>
            </a:r>
            <a:r>
              <a:rPr sz="1600" b="1" spc="-5" dirty="0">
                <a:solidFill>
                  <a:prstClr val="black"/>
                </a:solidFill>
                <a:latin typeface="PMingLiU"/>
                <a:cs typeface="PMingLiU"/>
              </a:rPr>
              <a:t>i</a:t>
            </a:r>
            <a:r>
              <a:rPr sz="1600" b="1" spc="10" dirty="0">
                <a:solidFill>
                  <a:prstClr val="black"/>
                </a:solidFill>
                <a:latin typeface="PMingLiU"/>
                <a:cs typeface="PMingLiU"/>
              </a:rPr>
              <a:t>v</a:t>
            </a:r>
            <a:r>
              <a:rPr sz="1600" b="1" spc="30" dirty="0">
                <a:solidFill>
                  <a:prstClr val="black"/>
                </a:solidFill>
                <a:latin typeface="PMingLiU"/>
                <a:cs typeface="PMingLiU"/>
              </a:rPr>
              <a:t>e</a:t>
            </a:r>
            <a:r>
              <a:rPr sz="1600" b="1"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z="1600" b="1" spc="20" dirty="0">
                <a:solidFill>
                  <a:prstClr val="black"/>
                </a:solidFill>
                <a:latin typeface="PMingLiU"/>
                <a:cs typeface="PMingLiU"/>
              </a:rPr>
              <a:t>Disorders</a:t>
            </a:r>
            <a:endParaRPr sz="1600" b="1" dirty="0">
              <a:solidFill>
                <a:prstClr val="black"/>
              </a:solidFill>
              <a:latin typeface="PMingLiU"/>
              <a:cs typeface="PMingLiU"/>
            </a:endParaRPr>
          </a:p>
          <a:p>
            <a:pPr marL="319405" algn="ctr">
              <a:spcBef>
                <a:spcPts val="450"/>
              </a:spcBef>
            </a:pPr>
            <a:r>
              <a:rPr sz="3200" b="1" spc="35" dirty="0">
                <a:solidFill>
                  <a:prstClr val="black"/>
                </a:solidFill>
                <a:latin typeface="PMingLiU"/>
                <a:cs typeface="PMingLiU"/>
              </a:rPr>
              <a:t>Pr</a:t>
            </a:r>
            <a:r>
              <a:rPr sz="3200" b="1" dirty="0">
                <a:solidFill>
                  <a:prstClr val="black"/>
                </a:solidFill>
                <a:latin typeface="PMingLiU"/>
                <a:cs typeface="PMingLiU"/>
              </a:rPr>
              <a:t>e</a:t>
            </a:r>
            <a:r>
              <a:rPr sz="3200" b="1" spc="20" dirty="0">
                <a:solidFill>
                  <a:prstClr val="black"/>
                </a:solidFill>
                <a:latin typeface="PMingLiU"/>
                <a:cs typeface="PMingLiU"/>
              </a:rPr>
              <a:t>v</a:t>
            </a:r>
            <a:r>
              <a:rPr sz="3200" b="1" spc="40" dirty="0">
                <a:solidFill>
                  <a:prstClr val="black"/>
                </a:solidFill>
                <a:latin typeface="PMingLiU"/>
                <a:cs typeface="PMingLiU"/>
              </a:rPr>
              <a:t>enting</a:t>
            </a:r>
            <a:r>
              <a:rPr sz="3200" b="1" spc="3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z="3200" b="1" spc="40" dirty="0">
                <a:solidFill>
                  <a:prstClr val="black"/>
                </a:solidFill>
                <a:latin typeface="PMingLiU"/>
                <a:cs typeface="PMingLiU"/>
              </a:rPr>
              <a:t>dementia</a:t>
            </a:r>
            <a:r>
              <a:rPr sz="3200" b="1" spc="3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z="3200" b="1" spc="40" dirty="0">
                <a:solidFill>
                  <a:prstClr val="black"/>
                </a:solidFill>
                <a:latin typeface="PMingLiU"/>
                <a:cs typeface="PMingLiU"/>
              </a:rPr>
              <a:t>by</a:t>
            </a:r>
            <a:r>
              <a:rPr sz="3200" b="1" spc="3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z="3200" b="1" spc="40" dirty="0">
                <a:solidFill>
                  <a:prstClr val="black"/>
                </a:solidFill>
                <a:latin typeface="PMingLiU"/>
                <a:cs typeface="PMingLiU"/>
              </a:rPr>
              <a:t>pr</a:t>
            </a:r>
            <a:r>
              <a:rPr sz="3200" b="1" dirty="0">
                <a:solidFill>
                  <a:prstClr val="black"/>
                </a:solidFill>
                <a:latin typeface="PMingLiU"/>
                <a:cs typeface="PMingLiU"/>
              </a:rPr>
              <a:t>e</a:t>
            </a:r>
            <a:r>
              <a:rPr sz="3200" b="1" spc="25" dirty="0">
                <a:solidFill>
                  <a:prstClr val="black"/>
                </a:solidFill>
                <a:latin typeface="PMingLiU"/>
                <a:cs typeface="PMingLiU"/>
              </a:rPr>
              <a:t>v</a:t>
            </a:r>
            <a:r>
              <a:rPr sz="3200" b="1" spc="40" dirty="0">
                <a:solidFill>
                  <a:prstClr val="black"/>
                </a:solidFill>
                <a:latin typeface="PMingLiU"/>
                <a:cs typeface="PMingLiU"/>
              </a:rPr>
              <a:t>enting</a:t>
            </a:r>
            <a:r>
              <a:rPr sz="3200" b="1" spc="3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z="3200" b="1" spc="35" dirty="0">
                <a:solidFill>
                  <a:prstClr val="black"/>
                </a:solidFill>
                <a:latin typeface="PMingLiU"/>
                <a:cs typeface="PMingLiU"/>
              </a:rPr>
              <a:t>stroke: </a:t>
            </a:r>
            <a:endParaRPr lang="en-US" sz="3200" b="1" spc="35" dirty="0">
              <a:solidFill>
                <a:prstClr val="black"/>
              </a:solidFill>
              <a:latin typeface="PMingLiU"/>
              <a:cs typeface="PMingLiU"/>
            </a:endParaRPr>
          </a:p>
          <a:p>
            <a:pPr marL="319405" algn="ctr">
              <a:spcBef>
                <a:spcPts val="450"/>
              </a:spcBef>
            </a:pPr>
            <a:r>
              <a:rPr sz="3200" b="1" spc="45" dirty="0">
                <a:solidFill>
                  <a:prstClr val="black"/>
                </a:solidFill>
                <a:latin typeface="PMingLiU"/>
                <a:cs typeface="PMingLiU"/>
              </a:rPr>
              <a:t>The</a:t>
            </a:r>
            <a:r>
              <a:rPr sz="3200" b="1" spc="3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z="3200" b="1" spc="40" dirty="0">
                <a:solidFill>
                  <a:prstClr val="black"/>
                </a:solidFill>
                <a:latin typeface="PMingLiU"/>
                <a:cs typeface="PMingLiU"/>
              </a:rPr>
              <a:t>Berlin</a:t>
            </a:r>
            <a:r>
              <a:rPr sz="3200" b="1" spc="3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z="3200" b="1" spc="40" dirty="0">
                <a:solidFill>
                  <a:prstClr val="black"/>
                </a:solidFill>
                <a:latin typeface="PMingLiU"/>
                <a:cs typeface="PMingLiU"/>
              </a:rPr>
              <a:t>Manifesto</a:t>
            </a:r>
            <a:endParaRPr sz="3200" b="1" dirty="0">
              <a:solidFill>
                <a:prstClr val="black"/>
              </a:solidFill>
              <a:latin typeface="PMingLiU"/>
              <a:cs typeface="PMingLiU"/>
            </a:endParaRPr>
          </a:p>
          <a:p>
            <a:pPr>
              <a:spcBef>
                <a:spcPts val="40"/>
              </a:spcBef>
            </a:pPr>
            <a:endParaRPr sz="14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2715" marR="126364" indent="635" algn="ctr">
              <a:lnSpc>
                <a:spcPct val="95800"/>
              </a:lnSpc>
            </a:pP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Vladimir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Hachinski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Karl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Ein</a:t>
            </a:r>
            <a:r>
              <a:rPr dirty="0">
                <a:solidFill>
                  <a:prstClr val="black"/>
                </a:solidFill>
                <a:latin typeface="PMingLiU"/>
                <a:cs typeface="PMingLiU"/>
              </a:rPr>
              <a:t>h</a:t>
            </a:r>
            <a:r>
              <a:rPr lang="en-US" dirty="0">
                <a:solidFill>
                  <a:prstClr val="black"/>
                </a:solidFill>
                <a:latin typeface="PMingLiU"/>
                <a:cs typeface="PMingLiU"/>
              </a:rPr>
              <a:t>ä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upl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Detl</a:t>
            </a:r>
            <a:r>
              <a:rPr spc="5" dirty="0">
                <a:solidFill>
                  <a:prstClr val="black"/>
                </a:solidFill>
                <a:latin typeface="PMingLiU"/>
                <a:cs typeface="PMingLiU"/>
              </a:rPr>
              <a:t>e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v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5" dirty="0">
                <a:solidFill>
                  <a:prstClr val="black"/>
                </a:solidFill>
                <a:latin typeface="PMingLiU"/>
                <a:cs typeface="PMingLiU"/>
              </a:rPr>
              <a:t>Gante</a:t>
            </a:r>
            <a:r>
              <a:rPr spc="40" dirty="0">
                <a:solidFill>
                  <a:prstClr val="black"/>
                </a:solidFill>
                <a:latin typeface="PMingLiU"/>
                <a:cs typeface="PMingLiU"/>
              </a:rPr>
              <a:t>n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Su</a:t>
            </a:r>
            <a:r>
              <a:rPr spc="-5" dirty="0">
                <a:solidFill>
                  <a:prstClr val="black"/>
                </a:solidFill>
                <a:latin typeface="PMingLiU"/>
                <a:cs typeface="PMingLiU"/>
              </a:rPr>
              <a:t>v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arna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Allad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i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Carol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5" dirty="0">
                <a:solidFill>
                  <a:prstClr val="black"/>
                </a:solidFill>
                <a:latin typeface="PMingLiU"/>
                <a:cs typeface="PMingLiU"/>
              </a:rPr>
              <a:t>Brayne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Blossom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C.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M.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Stephan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Melanie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D.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5" dirty="0">
                <a:solidFill>
                  <a:prstClr val="black"/>
                </a:solidFill>
                <a:latin typeface="PMingLiU"/>
                <a:cs typeface="PMingLiU"/>
              </a:rPr>
              <a:t>Sween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e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y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Berisl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a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v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Zlok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o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vic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-80" dirty="0">
                <a:solidFill>
                  <a:prstClr val="black"/>
                </a:solidFill>
                <a:latin typeface="PMingLiU"/>
                <a:cs typeface="PMingLiU"/>
              </a:rPr>
              <a:t>Y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asser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Iturria-Medin</a:t>
            </a:r>
            <a:r>
              <a:rPr spc="35" dirty="0">
                <a:solidFill>
                  <a:prstClr val="black"/>
                </a:solidFill>
                <a:latin typeface="PMingLiU"/>
                <a:cs typeface="PMingLiU"/>
              </a:rPr>
              <a:t>a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Costantino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Iadecola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5" dirty="0">
                <a:solidFill>
                  <a:prstClr val="black"/>
                </a:solidFill>
                <a:latin typeface="PMingLiU"/>
                <a:cs typeface="PMingLiU"/>
              </a:rPr>
              <a:t>Nozomi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Nishimura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Chris B. </a:t>
            </a:r>
            <a:r>
              <a:rPr spc="35" dirty="0">
                <a:solidFill>
                  <a:prstClr val="black"/>
                </a:solidFill>
                <a:latin typeface="PMingLiU"/>
                <a:cs typeface="PMingLiU"/>
              </a:rPr>
              <a:t>Scha</a:t>
            </a:r>
            <a:r>
              <a:rPr spc="-10" dirty="0">
                <a:solidFill>
                  <a:prstClr val="black"/>
                </a:solidFill>
                <a:latin typeface="PMingLiU"/>
                <a:cs typeface="PMingLiU"/>
              </a:rPr>
              <a:t>f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fer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Sh</a:t>
            </a:r>
            <a:r>
              <a:rPr spc="10" dirty="0">
                <a:solidFill>
                  <a:prstClr val="black"/>
                </a:solidFill>
                <a:latin typeface="PMingLiU"/>
                <a:cs typeface="PMingLiU"/>
              </a:rPr>
              <a:t>a</a:t>
            </a:r>
            <a:r>
              <a:rPr spc="35" dirty="0">
                <a:solidFill>
                  <a:prstClr val="black"/>
                </a:solidFill>
                <a:latin typeface="PMingLiU"/>
                <a:cs typeface="PMingLiU"/>
              </a:rPr>
              <a:t>wn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N.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5" dirty="0">
                <a:solidFill>
                  <a:prstClr val="black"/>
                </a:solidFill>
                <a:latin typeface="PMingLiU"/>
                <a:cs typeface="PMingLiU"/>
              </a:rPr>
              <a:t>Whitehea</a:t>
            </a:r>
            <a:r>
              <a:rPr spc="40" dirty="0">
                <a:solidFill>
                  <a:prstClr val="black"/>
                </a:solidFill>
                <a:latin typeface="PMingLiU"/>
                <a:cs typeface="PMingLiU"/>
              </a:rPr>
              <a:t>d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lang="en-US" spc="1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Sandra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E.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Black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Leif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Øster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g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aard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Joanna </a:t>
            </a:r>
            <a:r>
              <a:rPr spc="-30" dirty="0" err="1">
                <a:solidFill>
                  <a:prstClr val="black"/>
                </a:solidFill>
                <a:latin typeface="PMingLiU"/>
                <a:cs typeface="PMingLiU"/>
              </a:rPr>
              <a:t>W</a:t>
            </a:r>
            <a:r>
              <a:rPr spc="25" dirty="0" err="1">
                <a:solidFill>
                  <a:prstClr val="black"/>
                </a:solidFill>
                <a:latin typeface="PMingLiU"/>
                <a:cs typeface="PMingLiU"/>
              </a:rPr>
              <a:t>ardl</a:t>
            </a:r>
            <a:r>
              <a:rPr spc="20" dirty="0" err="1">
                <a:solidFill>
                  <a:prstClr val="black"/>
                </a:solidFill>
                <a:latin typeface="PMingLiU"/>
                <a:cs typeface="PMingLiU"/>
              </a:rPr>
              <a:t>a</a:t>
            </a:r>
            <a:r>
              <a:rPr spc="35" dirty="0" err="1">
                <a:solidFill>
                  <a:prstClr val="black"/>
                </a:solidFill>
                <a:latin typeface="PMingLiU"/>
                <a:cs typeface="PMingLiU"/>
              </a:rPr>
              <a:t>w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St</a:t>
            </a:r>
            <a:r>
              <a:rPr spc="5" dirty="0">
                <a:solidFill>
                  <a:prstClr val="black"/>
                </a:solidFill>
                <a:latin typeface="PMingLiU"/>
                <a:cs typeface="PMingLiU"/>
              </a:rPr>
              <a:t>e</a:t>
            </a:r>
            <a:r>
              <a:rPr spc="10" dirty="0">
                <a:solidFill>
                  <a:prstClr val="black"/>
                </a:solidFill>
                <a:latin typeface="PMingLiU"/>
                <a:cs typeface="PMingLiU"/>
              </a:rPr>
              <a:t>v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en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5" dirty="0">
                <a:solidFill>
                  <a:prstClr val="black"/>
                </a:solidFill>
                <a:latin typeface="PMingLiU"/>
                <a:cs typeface="PMingLiU"/>
              </a:rPr>
              <a:t>Greenbe</a:t>
            </a:r>
            <a:r>
              <a:rPr spc="5" dirty="0">
                <a:solidFill>
                  <a:prstClr val="black"/>
                </a:solidFill>
                <a:latin typeface="PMingLiU"/>
                <a:cs typeface="PMingLiU"/>
              </a:rPr>
              <a:t>r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g</a:t>
            </a:r>
            <a:r>
              <a:rPr lang="en-US" spc="30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Leif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Fribe</a:t>
            </a:r>
            <a:r>
              <a:rPr spc="5" dirty="0">
                <a:solidFill>
                  <a:prstClr val="black"/>
                </a:solidFill>
                <a:latin typeface="PMingLiU"/>
                <a:cs typeface="PMingLiU"/>
              </a:rPr>
              <a:t>r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g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Bo</a:t>
            </a:r>
            <a:r>
              <a:rPr spc="-10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Norrving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-10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Brian</a:t>
            </a:r>
            <a:r>
              <a:rPr spc="-9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40" dirty="0">
                <a:solidFill>
                  <a:prstClr val="black"/>
                </a:solidFill>
                <a:latin typeface="PMingLiU"/>
                <a:cs typeface="PMingLiU"/>
              </a:rPr>
              <a:t>R</a:t>
            </a:r>
            <a:r>
              <a:rPr spc="5" dirty="0">
                <a:solidFill>
                  <a:prstClr val="black"/>
                </a:solidFill>
                <a:latin typeface="PMingLiU"/>
                <a:cs typeface="PMingLiU"/>
              </a:rPr>
              <a:t>o</a:t>
            </a:r>
            <a:r>
              <a:rPr spc="40" dirty="0">
                <a:solidFill>
                  <a:prstClr val="black"/>
                </a:solidFill>
                <a:latin typeface="PMingLiU"/>
                <a:cs typeface="PMingLiU"/>
              </a:rPr>
              <a:t>w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e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-10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Yves</a:t>
            </a:r>
            <a:r>
              <a:rPr spc="-11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Joanette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-9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-30" dirty="0">
                <a:solidFill>
                  <a:prstClr val="black"/>
                </a:solidFill>
                <a:latin typeface="PMingLiU"/>
                <a:cs typeface="PMingLiU"/>
              </a:rPr>
              <a:t>W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erner</a:t>
            </a:r>
            <a:r>
              <a:rPr spc="-10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5" dirty="0" err="1">
                <a:solidFill>
                  <a:prstClr val="black"/>
                </a:solidFill>
                <a:latin typeface="PMingLiU"/>
                <a:cs typeface="PMingLiU"/>
              </a:rPr>
              <a:t>Hacke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-10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40" dirty="0">
                <a:solidFill>
                  <a:prstClr val="black"/>
                </a:solidFill>
                <a:latin typeface="PMingLiU"/>
                <a:cs typeface="PMingLiU"/>
              </a:rPr>
              <a:t>L</a:t>
            </a:r>
            <a:r>
              <a:rPr spc="5" dirty="0">
                <a:solidFill>
                  <a:prstClr val="black"/>
                </a:solidFill>
                <a:latin typeface="PMingLiU"/>
                <a:cs typeface="PMingLiU"/>
              </a:rPr>
              <a:t>e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wis</a:t>
            </a:r>
            <a:r>
              <a:rPr spc="-10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Kuller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-9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Martin</a:t>
            </a:r>
            <a:r>
              <a:rPr spc="-9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5" dirty="0">
                <a:solidFill>
                  <a:prstClr val="black"/>
                </a:solidFill>
                <a:latin typeface="PMingLiU"/>
                <a:cs typeface="PMingLiU"/>
              </a:rPr>
              <a:t>Dichgan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s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lang="en-US" spc="1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Matthias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Endres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,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40" dirty="0">
                <a:solidFill>
                  <a:prstClr val="black"/>
                </a:solidFill>
                <a:latin typeface="PMingLiU"/>
                <a:cs typeface="PMingLiU"/>
              </a:rPr>
              <a:t>Z</a:t>
            </a:r>
            <a:r>
              <a:rPr spc="15" dirty="0">
                <a:solidFill>
                  <a:prstClr val="black"/>
                </a:solidFill>
                <a:latin typeface="PMingLiU"/>
                <a:cs typeface="PMingLiU"/>
              </a:rPr>
              <a:t>av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en</a:t>
            </a:r>
            <a:r>
              <a:rPr spc="25" dirty="0">
                <a:solidFill>
                  <a:prstClr val="black"/>
                </a:solidFill>
                <a:latin typeface="PMingLiU"/>
                <a:cs typeface="PMingLiU"/>
              </a:rPr>
              <a:t> </a:t>
            </a:r>
            <a:r>
              <a:rPr spc="20" dirty="0">
                <a:solidFill>
                  <a:prstClr val="black"/>
                </a:solidFill>
                <a:latin typeface="PMingLiU"/>
                <a:cs typeface="PMingLiU"/>
              </a:rPr>
              <a:t>S. </a:t>
            </a:r>
            <a:r>
              <a:rPr spc="30" dirty="0">
                <a:solidFill>
                  <a:prstClr val="black"/>
                </a:solidFill>
                <a:latin typeface="PMingLiU"/>
                <a:cs typeface="PMingLiU"/>
              </a:rPr>
              <a:t>Khachaturia</a:t>
            </a:r>
            <a:r>
              <a:rPr spc="40" dirty="0">
                <a:solidFill>
                  <a:prstClr val="black"/>
                </a:solidFill>
                <a:latin typeface="PMingLiU"/>
                <a:cs typeface="PMingLiU"/>
              </a:rPr>
              <a:t>n</a:t>
            </a:r>
            <a:endParaRPr baseline="35947" dirty="0">
              <a:solidFill>
                <a:prstClr val="black"/>
              </a:solidFill>
              <a:latin typeface="PMingLiU"/>
              <a:cs typeface="PMingLiU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7910" y="6271909"/>
            <a:ext cx="5607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+mj-lt"/>
              </a:rPr>
              <a:t>Alzheimer's &amp; Dementia. 2019.  15:961-984</a:t>
            </a:r>
          </a:p>
        </p:txBody>
      </p:sp>
    </p:spTree>
    <p:extLst>
      <p:ext uri="{BB962C8B-B14F-4D97-AF65-F5344CB8AC3E}">
        <p14:creationId xmlns:p14="http://schemas.microsoft.com/office/powerpoint/2010/main" val="3370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 AS A DEMENTIA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4"/>
            <a:ext cx="8229600" cy="40846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</a:rPr>
              <a:t>12 studies of incident stroke</a:t>
            </a: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</a:rPr>
              <a:t>(1.3 million participants)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</a:rPr>
              <a:t>Hazards ratio    95% confidence     P-value</a:t>
            </a: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</a:rPr>
              <a:t>      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</a:rPr>
              <a:t>		</a:t>
            </a:r>
            <a:endParaRPr lang="en-US" sz="3200" i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472440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interval: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248853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 panose="020F0502020204030204" pitchFamily="34" charset="0"/>
              </a:rPr>
              <a:t>2.18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526345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1.90-2.50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9845" y="524885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0.00001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2" y="6216136"/>
            <a:ext cx="551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</a:rPr>
              <a:t>Kuzma</a:t>
            </a:r>
            <a:r>
              <a:rPr lang="en-US" sz="2400" dirty="0">
                <a:latin typeface="Calibri" panose="020F0502020204030204" pitchFamily="34" charset="0"/>
              </a:rPr>
              <a:t> E et al. </a:t>
            </a:r>
            <a:r>
              <a:rPr lang="en-US" sz="2400" dirty="0" err="1">
                <a:latin typeface="Calibri" panose="020F0502020204030204" pitchFamily="34" charset="0"/>
              </a:rPr>
              <a:t>Alz</a:t>
            </a:r>
            <a:r>
              <a:rPr lang="en-US" sz="2400" dirty="0">
                <a:latin typeface="Calibri" panose="020F0502020204030204" pitchFamily="34" charset="0"/>
              </a:rPr>
              <a:t> &amp; Dement. 2018 (1-22)</a:t>
            </a:r>
          </a:p>
        </p:txBody>
      </p:sp>
    </p:spTree>
    <p:extLst>
      <p:ext uri="{BB962C8B-B14F-4D97-AF65-F5344CB8AC3E}">
        <p14:creationId xmlns:p14="http://schemas.microsoft.com/office/powerpoint/2010/main" val="41580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3855" y="486296"/>
            <a:ext cx="8376930" cy="5923506"/>
            <a:chOff x="589140" y="1279220"/>
            <a:chExt cx="16493534" cy="15550573"/>
          </a:xfrm>
        </p:grpSpPr>
        <p:graphicFrame>
          <p:nvGraphicFramePr>
            <p:cNvPr id="24" name="Chart 23"/>
            <p:cNvGraphicFramePr>
              <a:graphicFrameLocks/>
            </p:cNvGraphicFramePr>
            <p:nvPr>
              <p:extLst/>
            </p:nvPr>
          </p:nvGraphicFramePr>
          <p:xfrm>
            <a:off x="2117513" y="1279220"/>
            <a:ext cx="14441109" cy="68230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7" name="TextBox 146"/>
            <p:cNvSpPr txBox="1"/>
            <p:nvPr/>
          </p:nvSpPr>
          <p:spPr>
            <a:xfrm rot="16200000">
              <a:off x="-5206779" y="8526359"/>
              <a:ext cx="12319024" cy="727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  <a:latin typeface="Helvetica"/>
                  <a:cs typeface="Helvetica"/>
                </a:rPr>
                <a:t>Incidence per 1.000 Population</a:t>
              </a:r>
            </a:p>
          </p:txBody>
        </p:sp>
        <p:graphicFrame>
          <p:nvGraphicFramePr>
            <p:cNvPr id="23" name="Chart 22"/>
            <p:cNvGraphicFramePr>
              <a:graphicFrameLocks/>
            </p:cNvGraphicFramePr>
            <p:nvPr>
              <p:extLst/>
            </p:nvPr>
          </p:nvGraphicFramePr>
          <p:xfrm>
            <a:off x="2336473" y="8395381"/>
            <a:ext cx="14441109" cy="68230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8" name="Straight Connector 27"/>
            <p:cNvCxnSpPr/>
            <p:nvPr/>
          </p:nvCxnSpPr>
          <p:spPr>
            <a:xfrm>
              <a:off x="2494772" y="8560563"/>
              <a:ext cx="6142" cy="6495332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/>
            <p:cNvGrpSpPr/>
            <p:nvPr/>
          </p:nvGrpSpPr>
          <p:grpSpPr>
            <a:xfrm>
              <a:off x="2500914" y="15049461"/>
              <a:ext cx="14098722" cy="107996"/>
              <a:chOff x="2462398" y="16496498"/>
              <a:chExt cx="13066527" cy="107996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2462398" y="16502932"/>
                <a:ext cx="13066527" cy="0"/>
              </a:xfrm>
              <a:prstGeom prst="line">
                <a:avLst/>
              </a:prstGeom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oup 98"/>
              <p:cNvGrpSpPr/>
              <p:nvPr/>
            </p:nvGrpSpPr>
            <p:grpSpPr>
              <a:xfrm>
                <a:off x="3562350" y="16496498"/>
                <a:ext cx="11966575" cy="107996"/>
                <a:chOff x="3562350" y="11590148"/>
                <a:chExt cx="11966575" cy="1800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5528925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4436725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3350875" y="11590148"/>
                  <a:ext cx="3175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2265025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1179175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0090150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9001125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7915276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6826250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5740402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4651375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3562350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TextBox 101"/>
            <p:cNvSpPr txBox="1"/>
            <p:nvPr/>
          </p:nvSpPr>
          <p:spPr>
            <a:xfrm>
              <a:off x="14942787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2012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6596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2013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768980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2011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2595173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2010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421367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2009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0247560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2008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9073753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2007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899948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2006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726141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2005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52333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2004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378524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2003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204721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2002</a:t>
              </a:r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H="1">
              <a:off x="2393511" y="8560563"/>
              <a:ext cx="101262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1600174" y="8284337"/>
              <a:ext cx="613219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3.5</a:t>
              </a:r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H="1">
              <a:off x="2393511" y="10725913"/>
              <a:ext cx="101262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1600174" y="10449688"/>
              <a:ext cx="613219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3.0</a:t>
              </a:r>
            </a:p>
          </p:txBody>
        </p:sp>
        <p:cxnSp>
          <p:nvCxnSpPr>
            <p:cNvPr id="135" name="Straight Connector 134"/>
            <p:cNvCxnSpPr/>
            <p:nvPr/>
          </p:nvCxnSpPr>
          <p:spPr>
            <a:xfrm flipH="1">
              <a:off x="2393511" y="12888088"/>
              <a:ext cx="101262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1600174" y="12611863"/>
              <a:ext cx="613219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2.5</a:t>
              </a:r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H="1">
              <a:off x="2393511" y="15055121"/>
              <a:ext cx="101262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1600174" y="14778894"/>
              <a:ext cx="613219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2.0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H="1">
              <a:off x="2393511" y="4899739"/>
              <a:ext cx="101262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600174" y="4623513"/>
              <a:ext cx="613219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5.0</a:t>
              </a:r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H="1">
              <a:off x="2393511" y="7058739"/>
              <a:ext cx="101262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600174" y="6782513"/>
              <a:ext cx="613219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4.5</a:t>
              </a:r>
            </a:p>
          </p:txBody>
        </p:sp>
        <p:cxnSp>
          <p:nvCxnSpPr>
            <p:cNvPr id="144" name="Straight Connector 143"/>
            <p:cNvCxnSpPr/>
            <p:nvPr/>
          </p:nvCxnSpPr>
          <p:spPr>
            <a:xfrm flipH="1">
              <a:off x="2393511" y="2730440"/>
              <a:ext cx="101262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1600174" y="2454216"/>
              <a:ext cx="613219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5.5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494772" y="2730440"/>
              <a:ext cx="0" cy="4328299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514894" y="7058739"/>
              <a:ext cx="14061995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514894" y="4899739"/>
              <a:ext cx="14061995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514894" y="2730440"/>
              <a:ext cx="14061995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94772" y="7058739"/>
              <a:ext cx="0" cy="67918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2494772" y="7883975"/>
              <a:ext cx="0" cy="676588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2341097" y="7620739"/>
              <a:ext cx="305213" cy="377825"/>
              <a:chOff x="2314282" y="9432925"/>
              <a:chExt cx="282868" cy="37782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2314282" y="9432925"/>
                <a:ext cx="282868" cy="225425"/>
              </a:xfrm>
              <a:prstGeom prst="line">
                <a:avLst/>
              </a:prstGeom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2314282" y="9585325"/>
                <a:ext cx="282868" cy="225425"/>
              </a:xfrm>
              <a:prstGeom prst="line">
                <a:avLst/>
              </a:prstGeom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13219232" y="8935979"/>
              <a:ext cx="3252482" cy="1731272"/>
              <a:chOff x="9091170" y="6426200"/>
              <a:chExt cx="3252482" cy="173127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9091170" y="6426200"/>
                <a:ext cx="3252482" cy="888782"/>
                <a:chOff x="9091170" y="6426200"/>
                <a:chExt cx="3252482" cy="888782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9091170" y="6561673"/>
                  <a:ext cx="719999" cy="359996"/>
                  <a:chOff x="9091170" y="6568748"/>
                  <a:chExt cx="719999" cy="359996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9091170" y="6748746"/>
                    <a:ext cx="719999" cy="0"/>
                  </a:xfrm>
                  <a:prstGeom prst="line">
                    <a:avLst/>
                  </a:prstGeom>
                  <a:ln w="381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Oval 18"/>
                  <p:cNvSpPr>
                    <a:spLocks noChangeAspect="1"/>
                  </p:cNvSpPr>
                  <p:nvPr/>
                </p:nvSpPr>
                <p:spPr>
                  <a:xfrm>
                    <a:off x="9271171" y="6568748"/>
                    <a:ext cx="359997" cy="35999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81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5" name="TextBox 24"/>
                <p:cNvSpPr txBox="1"/>
                <p:nvPr/>
              </p:nvSpPr>
              <p:spPr>
                <a:xfrm>
                  <a:off x="10203767" y="6426200"/>
                  <a:ext cx="2139885" cy="888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prstClr val="white"/>
                      </a:solidFill>
                      <a:latin typeface="Helvetica"/>
                      <a:cs typeface="Helvetica"/>
                    </a:rPr>
                    <a:t>Dementia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9091170" y="7268690"/>
                <a:ext cx="3252482" cy="888782"/>
                <a:chOff x="9091170" y="7132598"/>
                <a:chExt cx="3252482" cy="888782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9091170" y="7268071"/>
                  <a:ext cx="719999" cy="359996"/>
                  <a:chOff x="9091170" y="6568748"/>
                  <a:chExt cx="719999" cy="359996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9091170" y="6748746"/>
                    <a:ext cx="719999" cy="0"/>
                  </a:xfrm>
                  <a:prstGeom prst="line">
                    <a:avLst/>
                  </a:prstGeom>
                  <a:ln w="38100" cmpd="sng">
                    <a:solidFill>
                      <a:srgbClr val="B50202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Oval 80"/>
                  <p:cNvSpPr>
                    <a:spLocks noChangeAspect="1"/>
                  </p:cNvSpPr>
                  <p:nvPr/>
                </p:nvSpPr>
                <p:spPr>
                  <a:xfrm>
                    <a:off x="9271171" y="6568748"/>
                    <a:ext cx="359997" cy="359996"/>
                  </a:xfrm>
                  <a:prstGeom prst="ellipse">
                    <a:avLst/>
                  </a:prstGeom>
                  <a:solidFill>
                    <a:srgbClr val="FF0000">
                      <a:alpha val="87000"/>
                    </a:srgbClr>
                  </a:solidFill>
                  <a:ln w="38100" cmpd="sng">
                    <a:solidFill>
                      <a:srgbClr val="B5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83" name="TextBox 82"/>
                <p:cNvSpPr txBox="1"/>
                <p:nvPr/>
              </p:nvSpPr>
              <p:spPr>
                <a:xfrm>
                  <a:off x="10203767" y="7132598"/>
                  <a:ext cx="2139885" cy="888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prstClr val="white"/>
                      </a:solidFill>
                      <a:latin typeface="Helvetica"/>
                      <a:cs typeface="Helvetica"/>
                    </a:rPr>
                    <a:t>Stroke</a:t>
                  </a:r>
                </a:p>
              </p:txBody>
            </p:sp>
          </p:grpSp>
        </p:grpSp>
        <p:sp>
          <p:nvSpPr>
            <p:cNvPr id="69" name="TextBox 68"/>
            <p:cNvSpPr txBox="1"/>
            <p:nvPr/>
          </p:nvSpPr>
          <p:spPr>
            <a:xfrm>
              <a:off x="2493701" y="12960932"/>
              <a:ext cx="8567327" cy="1817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p-value for trend in stroke incidence &lt; 0.001 </a:t>
              </a:r>
            </a:p>
            <a:p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p-value for trend in dementia incidence = 0.009 (Jonckheere-Terpstra Test)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831201" y="15860211"/>
              <a:ext cx="4624993" cy="96958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  <a:latin typeface="Helvetica"/>
                  <a:cs typeface="Helvetica"/>
                </a:rPr>
                <a:t>Fiscal Year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64821" y="6430181"/>
            <a:ext cx="771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alibri"/>
              </a:rPr>
              <a:t>Sposato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LA…..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Hachinski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V. JAMA Neurol. 2015;72:1529-1531</a:t>
            </a:r>
          </a:p>
        </p:txBody>
      </p:sp>
    </p:spTree>
    <p:extLst>
      <p:ext uri="{BB962C8B-B14F-4D97-AF65-F5344CB8AC3E}">
        <p14:creationId xmlns:p14="http://schemas.microsoft.com/office/powerpoint/2010/main" val="29594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1" y="980728"/>
            <a:ext cx="8970534" cy="5688632"/>
          </a:xfrm>
        </p:spPr>
      </p:pic>
    </p:spTree>
    <p:extLst>
      <p:ext uri="{BB962C8B-B14F-4D97-AF65-F5344CB8AC3E}">
        <p14:creationId xmlns:p14="http://schemas.microsoft.com/office/powerpoint/2010/main" val="13719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/>
              <a:t>THE DEMENTIA PREVENTION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marL="0" indent="0">
              <a:buNone/>
            </a:pPr>
            <a:r>
              <a:rPr lang="en-US" sz="4600" dirty="0">
                <a:latin typeface="+mj-lt"/>
              </a:rPr>
              <a:t>I	MAPPING &amp; MODELING</a:t>
            </a:r>
          </a:p>
          <a:p>
            <a:pPr marL="0" indent="0">
              <a:buNone/>
            </a:pPr>
            <a:endParaRPr lang="en-US" sz="4000" dirty="0">
              <a:latin typeface="+mj-lt"/>
            </a:endParaRP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	Mapping the spatial and temporal distribution 	and inequalities in 	incidence/prevalence in 	dementia and stroke across Canada and in more 	detail in Southwestern Ontario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147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THE DEMENTIA PREVENTOIN INITIATIVE: A SYSTEMS SCIENCE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II	MODIFY &amp; DEVELOP TOOLS TO 	IDENTIFY 	HIGH RISK POPULATIONS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	</a:t>
            </a:r>
            <a:r>
              <a:rPr lang="en-US" sz="3200" dirty="0">
                <a:latin typeface="+mj-lt"/>
              </a:rPr>
              <a:t>1.	Cambridge cognitive assessment 			battery</a:t>
            </a: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	2.	Ischemic score</a:t>
            </a:r>
          </a:p>
        </p:txBody>
      </p:sp>
    </p:spTree>
    <p:extLst>
      <p:ext uri="{BB962C8B-B14F-4D97-AF65-F5344CB8AC3E}">
        <p14:creationId xmlns:p14="http://schemas.microsoft.com/office/powerpoint/2010/main" val="42698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ISCHEMIC SCORE WITH 5 COMPOSITE ITEMS*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032926"/>
              </p:ext>
            </p:extLst>
          </p:nvPr>
        </p:nvGraphicFramePr>
        <p:xfrm>
          <a:off x="250208" y="1523999"/>
          <a:ext cx="8737980" cy="4412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12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57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Item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Item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Score if Answer is 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1 /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Abrupt onset or stepwise deterioration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Scored electronically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  <a:r>
                        <a:rPr lang="en-US" sz="1900" baseline="0" dirty="0">
                          <a:latin typeface="+mj-lt"/>
                        </a:rPr>
                        <a:t> / 4</a:t>
                      </a:r>
                      <a:endParaRPr lang="en-US" sz="1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Fluctuating course</a:t>
                      </a:r>
                      <a:r>
                        <a:rPr lang="en-US" sz="1900" baseline="0" dirty="0">
                          <a:latin typeface="+mj-lt"/>
                        </a:rPr>
                        <a:t> or nocturnal confusion</a:t>
                      </a:r>
                      <a:endParaRPr lang="en-US" sz="1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Scored</a:t>
                      </a:r>
                      <a:r>
                        <a:rPr lang="en-US" sz="1900" baseline="0" dirty="0">
                          <a:latin typeface="+mj-lt"/>
                        </a:rPr>
                        <a:t> electronically</a:t>
                      </a:r>
                      <a:endParaRPr lang="en-US" sz="19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6/8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Depression or emotional incontinence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Scored electronically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9/11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History</a:t>
                      </a:r>
                      <a:r>
                        <a:rPr lang="en-US" sz="1900" baseline="0" dirty="0">
                          <a:latin typeface="+mj-lt"/>
                        </a:rPr>
                        <a:t> of hypertension or atherosclerosis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Scored</a:t>
                      </a:r>
                      <a:r>
                        <a:rPr lang="en-US" sz="1900" baseline="0" dirty="0">
                          <a:latin typeface="+mj-lt"/>
                        </a:rPr>
                        <a:t> electronically</a:t>
                      </a:r>
                      <a:endParaRPr lang="en-US" sz="19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History of stroke or focal neurological</a:t>
                      </a:r>
                      <a:r>
                        <a:rPr lang="en-US" sz="1900" baseline="0" dirty="0">
                          <a:latin typeface="+mj-lt"/>
                        </a:rPr>
                        <a:t> symptoms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Scored electronically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97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Scored electronically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8988" y="594419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* A vascular component of cognitive impairment may be indicated after electronic computation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6378667"/>
            <a:ext cx="487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Hachinski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V. et al Arch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Neurol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2012:69(2):169-175</a:t>
            </a:r>
          </a:p>
        </p:txBody>
      </p:sp>
    </p:spTree>
    <p:extLst>
      <p:ext uri="{BB962C8B-B14F-4D97-AF65-F5344CB8AC3E}">
        <p14:creationId xmlns:p14="http://schemas.microsoft.com/office/powerpoint/2010/main" val="23105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9227368" cy="1505712"/>
          </a:xfrm>
        </p:spPr>
        <p:txBody>
          <a:bodyPr>
            <a:noAutofit/>
          </a:bodyPr>
          <a:lstStyle/>
          <a:p>
            <a:r>
              <a:rPr lang="en-US" sz="5400" dirty="0"/>
              <a:t>DEMENTIA: ADVANCES IN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01088"/>
          </a:xfrm>
        </p:spPr>
        <p:txBody>
          <a:bodyPr>
            <a:normAutofit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I	PERSPECTIVES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19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II	ADVANCES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sz="19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Population, Risk factors, Clinical, Genetics,  	Pathology, Pathophysiology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19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III	CONCLUSIONS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THE CANADIAN POPULATION PREVENTION OF DEMENTIA INITIATIVE: A SYSTEMS SCIENCE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sz="3500" dirty="0">
                <a:latin typeface="+mj-lt"/>
              </a:rPr>
              <a:t>III	TRAINING A NEW TYPE OF HEALTH 	PROFESSIONAL IN THE JOINT 	PREVENTION OF DEMENTIA &amp; STROKE</a:t>
            </a: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	1.	Fellowship in the joint prevention of dementia 		and stroke</a:t>
            </a: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	2.	Development of “in situ” and online modules</a:t>
            </a: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	3.	Modification and adaptation of proven 			strategies to undertake and enhance 			adherence to healthy behaviors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29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1"/>
            <a:ext cx="4191000" cy="637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4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5800" y="337457"/>
            <a:ext cx="14863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93" y="2590801"/>
            <a:ext cx="5461002" cy="409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2" y="1600201"/>
            <a:ext cx="6303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HENRY STEWART TALKS</a:t>
            </a:r>
          </a:p>
        </p:txBody>
      </p:sp>
    </p:spTree>
    <p:extLst>
      <p:ext uri="{BB962C8B-B14F-4D97-AF65-F5344CB8AC3E}">
        <p14:creationId xmlns:p14="http://schemas.microsoft.com/office/powerpoint/2010/main" val="25108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9372600" cy="5334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400" b="1" dirty="0">
                <a:latin typeface="+mj-lt"/>
              </a:rPr>
              <a:t>THE TEAM</a:t>
            </a: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en-US" sz="3800" b="1" dirty="0">
                <a:latin typeface="+mj-lt"/>
              </a:rPr>
              <a:t>Mapping &amp; Modeling	          	Identifying Populations at Risk</a:t>
            </a:r>
          </a:p>
          <a:p>
            <a:pPr marL="0" indent="0">
              <a:buNone/>
            </a:pPr>
            <a:r>
              <a:rPr lang="en-US" sz="3800" i="1" dirty="0">
                <a:latin typeface="+mj-lt"/>
              </a:rPr>
              <a:t>Reza Azarpazhooh/Moira Kapral	Adrian Owen/Vladimir Hachinski</a:t>
            </a:r>
          </a:p>
          <a:p>
            <a:pPr marL="0" indent="0">
              <a:buNone/>
            </a:pPr>
            <a:r>
              <a:rPr lang="en-US" sz="3800" dirty="0">
                <a:latin typeface="+mj-lt"/>
              </a:rPr>
              <a:t>Ehsan Abolhasani, MSc candidate	Saverio Stranges</a:t>
            </a:r>
          </a:p>
          <a:p>
            <a:pPr marL="0" indent="0">
              <a:buNone/>
            </a:pPr>
            <a:r>
              <a:rPr lang="en-US" sz="3800" dirty="0">
                <a:latin typeface="+mj-lt"/>
              </a:rPr>
              <a:t>Shehzad Ali</a:t>
            </a:r>
          </a:p>
          <a:p>
            <a:pPr marL="0" indent="0">
              <a:buNone/>
            </a:pPr>
            <a:r>
              <a:rPr lang="en-US" sz="3800" dirty="0">
                <a:latin typeface="+mj-lt"/>
              </a:rPr>
              <a:t>Robert Andersen			</a:t>
            </a:r>
            <a:r>
              <a:rPr lang="en-US" sz="3800" b="1" dirty="0">
                <a:latin typeface="+mj-lt"/>
              </a:rPr>
              <a:t>Training</a:t>
            </a:r>
            <a:r>
              <a:rPr lang="en-US" sz="3800" dirty="0">
                <a:latin typeface="+mj-lt"/>
              </a:rPr>
              <a:t>				</a:t>
            </a:r>
          </a:p>
          <a:p>
            <a:pPr marL="0" indent="0">
              <a:buNone/>
            </a:pPr>
            <a:r>
              <a:rPr lang="en-US" sz="3800" dirty="0">
                <a:latin typeface="+mj-lt"/>
              </a:rPr>
              <a:t>David Armstrong			</a:t>
            </a:r>
            <a:r>
              <a:rPr lang="en-US" sz="3800" i="1" dirty="0">
                <a:latin typeface="+mj-lt"/>
              </a:rPr>
              <a:t>Reza Azarpazhooh/Kem Rogers</a:t>
            </a:r>
          </a:p>
          <a:p>
            <a:pPr marL="0" indent="0">
              <a:buNone/>
            </a:pPr>
            <a:r>
              <a:rPr lang="en-US" sz="3800" dirty="0">
                <a:latin typeface="+mj-lt"/>
              </a:rPr>
              <a:t>Mark Daley			Victoria </a:t>
            </a:r>
            <a:r>
              <a:rPr lang="en-US" sz="3800" dirty="0" err="1">
                <a:latin typeface="+mj-lt"/>
              </a:rPr>
              <a:t>Esses</a:t>
            </a:r>
            <a:endParaRPr lang="en-US" sz="3800" dirty="0">
              <a:latin typeface="+mj-lt"/>
            </a:endParaRPr>
          </a:p>
          <a:p>
            <a:pPr marL="0" indent="0">
              <a:buNone/>
            </a:pPr>
            <a:r>
              <a:rPr lang="en-US" sz="3800" dirty="0">
                <a:latin typeface="+mj-lt"/>
              </a:rPr>
              <a:t>Jason Gilliland			Lauren Mai</a:t>
            </a:r>
          </a:p>
          <a:p>
            <a:pPr marL="0" indent="0">
              <a:buNone/>
            </a:pPr>
            <a:r>
              <a:rPr lang="en-US" sz="3800" dirty="0" err="1">
                <a:latin typeface="+mj-lt"/>
              </a:rPr>
              <a:t>Soushyant</a:t>
            </a:r>
            <a:r>
              <a:rPr lang="en-US" sz="3800" dirty="0">
                <a:latin typeface="+mj-lt"/>
              </a:rPr>
              <a:t> </a:t>
            </a:r>
            <a:r>
              <a:rPr lang="en-US" sz="3800" dirty="0" err="1">
                <a:latin typeface="+mj-lt"/>
              </a:rPr>
              <a:t>Kiarisi</a:t>
            </a:r>
            <a:r>
              <a:rPr lang="en-US" sz="3800" dirty="0">
                <a:latin typeface="+mj-lt"/>
              </a:rPr>
              <a:t>, MSc candidate	Christopher Watling</a:t>
            </a:r>
          </a:p>
          <a:p>
            <a:pPr marL="0" indent="0">
              <a:buNone/>
            </a:pPr>
            <a:r>
              <a:rPr lang="en-US" sz="3800" dirty="0">
                <a:latin typeface="+mj-lt"/>
              </a:rPr>
              <a:t>Janet Martin</a:t>
            </a:r>
          </a:p>
          <a:p>
            <a:pPr marL="0" indent="0">
              <a:buNone/>
            </a:pPr>
            <a:r>
              <a:rPr lang="en-US" sz="3800" dirty="0" err="1">
                <a:latin typeface="+mj-lt"/>
              </a:rPr>
              <a:t>Salimah</a:t>
            </a:r>
            <a:r>
              <a:rPr lang="en-US" sz="3800" dirty="0">
                <a:latin typeface="+mj-lt"/>
              </a:rPr>
              <a:t> </a:t>
            </a:r>
            <a:r>
              <a:rPr lang="en-US" sz="3800" dirty="0" err="1">
                <a:latin typeface="+mj-lt"/>
              </a:rPr>
              <a:t>Shariff</a:t>
            </a:r>
            <a:r>
              <a:rPr lang="en-US" sz="3800" dirty="0">
                <a:latin typeface="+mj-lt"/>
              </a:rPr>
              <a:t>			</a:t>
            </a:r>
            <a:r>
              <a:rPr lang="en-US" sz="3800" b="1" dirty="0" err="1">
                <a:latin typeface="+mj-lt"/>
              </a:rPr>
              <a:t>TranslationaL</a:t>
            </a:r>
            <a:endParaRPr lang="en-US" sz="3800" dirty="0">
              <a:latin typeface="+mj-lt"/>
            </a:endParaRPr>
          </a:p>
          <a:p>
            <a:pPr marL="0" indent="0">
              <a:buNone/>
            </a:pPr>
            <a:r>
              <a:rPr lang="en-US" sz="3800" dirty="0">
                <a:latin typeface="+mj-lt"/>
              </a:rPr>
              <a:t>Saverio Stranges			Nicole Farrell, MBA candidate</a:t>
            </a:r>
          </a:p>
          <a:p>
            <a:pPr marL="0" indent="0">
              <a:buNone/>
            </a:pPr>
            <a:r>
              <a:rPr lang="en-US" sz="3800" dirty="0">
                <a:latin typeface="+mj-lt"/>
              </a:rPr>
              <a:t>Juan Camilo Vargas, PhD candidate	Janet Martin</a:t>
            </a:r>
          </a:p>
          <a:p>
            <a:pPr marL="0" indent="0">
              <a:buNone/>
            </a:pPr>
            <a:r>
              <a:rPr lang="en-US" sz="3800" dirty="0">
                <a:latin typeface="+mj-lt"/>
              </a:rPr>
              <a:t>Piotr Wilk				</a:t>
            </a:r>
            <a:r>
              <a:rPr lang="en-US" sz="3800">
                <a:latin typeface="+mj-lt"/>
              </a:rPr>
              <a:t>Matthew Meyer</a:t>
            </a:r>
            <a:endParaRPr lang="en-US" sz="3800" dirty="0">
              <a:latin typeface="+mj-lt"/>
            </a:endParaRPr>
          </a:p>
          <a:p>
            <a:pPr marL="0" indent="0">
              <a:buNone/>
            </a:pPr>
            <a:r>
              <a:rPr lang="en-US" sz="3800" dirty="0">
                <a:latin typeface="+mj-lt"/>
              </a:rPr>
              <a:t>				Patrice Lindsay – Heart &amp; Stroke Foundation of Canada					Saskia Sivananthan – Alzheimer Society</a:t>
            </a:r>
          </a:p>
          <a:p>
            <a:pPr marL="0" indent="0">
              <a:buNone/>
            </a:pPr>
            <a:r>
              <a:rPr lang="en-US" sz="3800" dirty="0">
                <a:latin typeface="+mj-lt"/>
              </a:rPr>
              <a:t>				Ross Tsuyuki – Hypertension Canada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56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1.	Alzheimer disease of old age is not a 	disease but a syndrome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2.	Growing evidence that we can 	decrease dementia risk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3.	Preventing stroke is the most tangible 	way of preventing some dementias</a:t>
            </a:r>
          </a:p>
        </p:txBody>
      </p:sp>
    </p:spTree>
    <p:extLst>
      <p:ext uri="{BB962C8B-B14F-4D97-AF65-F5344CB8AC3E}">
        <p14:creationId xmlns:p14="http://schemas.microsoft.com/office/powerpoint/2010/main" val="18464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NEUROLOGICAL DISORDERS: LEADING CAUSE OF DISABILITY ADJUSTED LIFE YEARS (DALY’S)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500" dirty="0">
                <a:latin typeface="Calibri" panose="020F0502020204030204" pitchFamily="34" charset="0"/>
              </a:rPr>
              <a:t>Approximately 10% of global DALY’s</a:t>
            </a:r>
          </a:p>
          <a:p>
            <a:pPr marL="0" indent="0">
              <a:buNone/>
            </a:pPr>
            <a:endParaRPr lang="en-US" sz="3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500" dirty="0">
                <a:latin typeface="Calibri" panose="020F0502020204030204" pitchFamily="34" charset="0"/>
              </a:rPr>
              <a:t>Among neurological disorders</a:t>
            </a:r>
          </a:p>
          <a:p>
            <a:pPr marL="0" indent="0">
              <a:buNone/>
            </a:pPr>
            <a:r>
              <a:rPr lang="en-US" sz="3500" dirty="0">
                <a:latin typeface="Calibri" panose="020F0502020204030204" pitchFamily="34" charset="0"/>
              </a:rPr>
              <a:t>Stroke       42% 		</a:t>
            </a:r>
          </a:p>
          <a:p>
            <a:pPr marL="0" indent="0">
              <a:buNone/>
            </a:pPr>
            <a:r>
              <a:rPr lang="en-US" sz="3500" dirty="0">
                <a:latin typeface="Calibri" panose="020F0502020204030204" pitchFamily="34" charset="0"/>
              </a:rPr>
              <a:t>Dementia 10% </a:t>
            </a:r>
          </a:p>
          <a:p>
            <a:pPr marL="0" indent="0">
              <a:buNone/>
            </a:pPr>
            <a:endParaRPr lang="en-US" sz="3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500" dirty="0">
                <a:latin typeface="Calibri" panose="020F0502020204030204" pitchFamily="34" charset="0"/>
              </a:rPr>
              <a:t>Estimates based on Global Burden of Diseases publications.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916382" y="4191000"/>
            <a:ext cx="3048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4700" y="439391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52%</a:t>
            </a:r>
          </a:p>
        </p:txBody>
      </p:sp>
    </p:spTree>
    <p:extLst>
      <p:ext uri="{BB962C8B-B14F-4D97-AF65-F5344CB8AC3E}">
        <p14:creationId xmlns:p14="http://schemas.microsoft.com/office/powerpoint/2010/main" val="18356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 AS A DEMENTIA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4"/>
            <a:ext cx="8229600" cy="40846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</a:rPr>
              <a:t>12 studies of incident stroke</a:t>
            </a: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</a:rPr>
              <a:t>(1.3 million participants)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</a:rPr>
              <a:t>Hazards ratio    95% confidence     P-value</a:t>
            </a: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</a:rPr>
              <a:t>      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</a:rPr>
              <a:t>		</a:t>
            </a:r>
            <a:endParaRPr lang="en-US" sz="3200" i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472440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interval: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248853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 panose="020F0502020204030204" pitchFamily="34" charset="0"/>
              </a:rPr>
              <a:t>2.18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526345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1.90-2.50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9845" y="524885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0.00001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2" y="6216136"/>
            <a:ext cx="551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</a:rPr>
              <a:t>Kuzma</a:t>
            </a:r>
            <a:r>
              <a:rPr lang="en-US" sz="2400" dirty="0">
                <a:latin typeface="Calibri" panose="020F0502020204030204" pitchFamily="34" charset="0"/>
              </a:rPr>
              <a:t> E et al. </a:t>
            </a:r>
            <a:r>
              <a:rPr lang="en-US" sz="2400" dirty="0" err="1">
                <a:latin typeface="Calibri" panose="020F0502020204030204" pitchFamily="34" charset="0"/>
              </a:rPr>
              <a:t>Alz</a:t>
            </a:r>
            <a:r>
              <a:rPr lang="en-US" sz="2400" dirty="0">
                <a:latin typeface="Calibri" panose="020F0502020204030204" pitchFamily="34" charset="0"/>
              </a:rPr>
              <a:t> &amp; Dement. 2018 (1-22)</a:t>
            </a:r>
          </a:p>
        </p:txBody>
      </p:sp>
    </p:spTree>
    <p:extLst>
      <p:ext uri="{BB962C8B-B14F-4D97-AF65-F5344CB8AC3E}">
        <p14:creationId xmlns:p14="http://schemas.microsoft.com/office/powerpoint/2010/main" val="24218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3855" y="486296"/>
            <a:ext cx="8376930" cy="5923506"/>
            <a:chOff x="589140" y="1279220"/>
            <a:chExt cx="16493534" cy="15550573"/>
          </a:xfrm>
        </p:grpSpPr>
        <p:graphicFrame>
          <p:nvGraphicFramePr>
            <p:cNvPr id="24" name="Chart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55032252"/>
                </p:ext>
              </p:extLst>
            </p:nvPr>
          </p:nvGraphicFramePr>
          <p:xfrm>
            <a:off x="2117513" y="1279220"/>
            <a:ext cx="14441109" cy="68230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7" name="TextBox 146"/>
            <p:cNvSpPr txBox="1"/>
            <p:nvPr/>
          </p:nvSpPr>
          <p:spPr>
            <a:xfrm rot="16200000">
              <a:off x="-5206779" y="8526359"/>
              <a:ext cx="12319024" cy="727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  <a:latin typeface="Helvetica"/>
                  <a:cs typeface="Helvetica"/>
                </a:rPr>
                <a:t>Incidence per 1.000 Population</a:t>
              </a:r>
            </a:p>
          </p:txBody>
        </p:sp>
        <p:graphicFrame>
          <p:nvGraphicFramePr>
            <p:cNvPr id="23" name="Chart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22434543"/>
                </p:ext>
              </p:extLst>
            </p:nvPr>
          </p:nvGraphicFramePr>
          <p:xfrm>
            <a:off x="2336473" y="8395381"/>
            <a:ext cx="14441109" cy="68230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8" name="Straight Connector 27"/>
            <p:cNvCxnSpPr/>
            <p:nvPr/>
          </p:nvCxnSpPr>
          <p:spPr>
            <a:xfrm>
              <a:off x="2494772" y="8560563"/>
              <a:ext cx="6142" cy="6495332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/>
            <p:cNvGrpSpPr/>
            <p:nvPr/>
          </p:nvGrpSpPr>
          <p:grpSpPr>
            <a:xfrm>
              <a:off x="2500914" y="15049461"/>
              <a:ext cx="14098722" cy="107996"/>
              <a:chOff x="2462398" y="16496498"/>
              <a:chExt cx="13066527" cy="107996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2462398" y="16502932"/>
                <a:ext cx="13066527" cy="0"/>
              </a:xfrm>
              <a:prstGeom prst="line">
                <a:avLst/>
              </a:prstGeom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oup 98"/>
              <p:cNvGrpSpPr/>
              <p:nvPr/>
            </p:nvGrpSpPr>
            <p:grpSpPr>
              <a:xfrm>
                <a:off x="3562350" y="16496498"/>
                <a:ext cx="11966575" cy="107996"/>
                <a:chOff x="3562350" y="11590148"/>
                <a:chExt cx="11966575" cy="1800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5528925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4436725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3350875" y="11590148"/>
                  <a:ext cx="3175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2265025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1179175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0090150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9001125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7915276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6826250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5740402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4651375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3562350" y="11590148"/>
                  <a:ext cx="0" cy="180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TextBox 101"/>
            <p:cNvSpPr txBox="1"/>
            <p:nvPr/>
          </p:nvSpPr>
          <p:spPr>
            <a:xfrm>
              <a:off x="14942787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2012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6596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2013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768980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2011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2595173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2010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421367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2009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0247560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2008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9073753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2007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899948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2006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726141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2005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52333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2004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378524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2003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204721" y="15170794"/>
              <a:ext cx="966078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2002</a:t>
              </a:r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H="1">
              <a:off x="2393511" y="8560563"/>
              <a:ext cx="101262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1600174" y="8284337"/>
              <a:ext cx="613219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3.5</a:t>
              </a:r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H="1">
              <a:off x="2393511" y="10725913"/>
              <a:ext cx="101262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1600174" y="10449688"/>
              <a:ext cx="613219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3.0</a:t>
              </a:r>
            </a:p>
          </p:txBody>
        </p:sp>
        <p:cxnSp>
          <p:nvCxnSpPr>
            <p:cNvPr id="135" name="Straight Connector 134"/>
            <p:cNvCxnSpPr/>
            <p:nvPr/>
          </p:nvCxnSpPr>
          <p:spPr>
            <a:xfrm flipH="1">
              <a:off x="2393511" y="12888088"/>
              <a:ext cx="101262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1600174" y="12611863"/>
              <a:ext cx="613219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2.5</a:t>
              </a:r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H="1">
              <a:off x="2393511" y="15055121"/>
              <a:ext cx="101262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1600174" y="14778894"/>
              <a:ext cx="613219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2.0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H="1">
              <a:off x="2393511" y="4899739"/>
              <a:ext cx="101262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600174" y="4623513"/>
              <a:ext cx="613219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5.0</a:t>
              </a:r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H="1">
              <a:off x="2393511" y="7058739"/>
              <a:ext cx="101262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600174" y="6782513"/>
              <a:ext cx="613219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4.5</a:t>
              </a:r>
            </a:p>
          </p:txBody>
        </p:sp>
        <p:cxnSp>
          <p:nvCxnSpPr>
            <p:cNvPr id="144" name="Straight Connector 143"/>
            <p:cNvCxnSpPr/>
            <p:nvPr/>
          </p:nvCxnSpPr>
          <p:spPr>
            <a:xfrm flipH="1">
              <a:off x="2393511" y="2730440"/>
              <a:ext cx="101262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1600174" y="2454216"/>
              <a:ext cx="613219" cy="7675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5.5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494772" y="2730440"/>
              <a:ext cx="0" cy="4328299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514894" y="7058739"/>
              <a:ext cx="14061995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514894" y="4899739"/>
              <a:ext cx="14061995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514894" y="2730440"/>
              <a:ext cx="14061995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94772" y="7058739"/>
              <a:ext cx="0" cy="67918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2494772" y="7883975"/>
              <a:ext cx="0" cy="676588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2341097" y="7620739"/>
              <a:ext cx="305213" cy="377825"/>
              <a:chOff x="2314282" y="9432925"/>
              <a:chExt cx="282868" cy="37782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2314282" y="9432925"/>
                <a:ext cx="282868" cy="225425"/>
              </a:xfrm>
              <a:prstGeom prst="line">
                <a:avLst/>
              </a:prstGeom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2314282" y="9585325"/>
                <a:ext cx="282868" cy="225425"/>
              </a:xfrm>
              <a:prstGeom prst="line">
                <a:avLst/>
              </a:prstGeom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13219232" y="8935979"/>
              <a:ext cx="3252482" cy="1731272"/>
              <a:chOff x="9091170" y="6426200"/>
              <a:chExt cx="3252482" cy="173127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9091170" y="6426200"/>
                <a:ext cx="3252482" cy="888782"/>
                <a:chOff x="9091170" y="6426200"/>
                <a:chExt cx="3252482" cy="888782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9091170" y="6561673"/>
                  <a:ext cx="719999" cy="359996"/>
                  <a:chOff x="9091170" y="6568748"/>
                  <a:chExt cx="719999" cy="359996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9091170" y="6748746"/>
                    <a:ext cx="719999" cy="0"/>
                  </a:xfrm>
                  <a:prstGeom prst="line">
                    <a:avLst/>
                  </a:prstGeom>
                  <a:ln w="381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Oval 18"/>
                  <p:cNvSpPr>
                    <a:spLocks noChangeAspect="1"/>
                  </p:cNvSpPr>
                  <p:nvPr/>
                </p:nvSpPr>
                <p:spPr>
                  <a:xfrm>
                    <a:off x="9271171" y="6568748"/>
                    <a:ext cx="359997" cy="35999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81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5" name="TextBox 24"/>
                <p:cNvSpPr txBox="1"/>
                <p:nvPr/>
              </p:nvSpPr>
              <p:spPr>
                <a:xfrm>
                  <a:off x="10203767" y="6426200"/>
                  <a:ext cx="2139885" cy="888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prstClr val="white"/>
                      </a:solidFill>
                      <a:latin typeface="Helvetica"/>
                      <a:cs typeface="Helvetica"/>
                    </a:rPr>
                    <a:t>Dementia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9091170" y="7268690"/>
                <a:ext cx="3252482" cy="888782"/>
                <a:chOff x="9091170" y="7132598"/>
                <a:chExt cx="3252482" cy="888782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9091170" y="7268071"/>
                  <a:ext cx="719999" cy="359996"/>
                  <a:chOff x="9091170" y="6568748"/>
                  <a:chExt cx="719999" cy="359996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9091170" y="6748746"/>
                    <a:ext cx="719999" cy="0"/>
                  </a:xfrm>
                  <a:prstGeom prst="line">
                    <a:avLst/>
                  </a:prstGeom>
                  <a:ln w="38100" cmpd="sng">
                    <a:solidFill>
                      <a:srgbClr val="B50202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Oval 80"/>
                  <p:cNvSpPr>
                    <a:spLocks noChangeAspect="1"/>
                  </p:cNvSpPr>
                  <p:nvPr/>
                </p:nvSpPr>
                <p:spPr>
                  <a:xfrm>
                    <a:off x="9271171" y="6568748"/>
                    <a:ext cx="359997" cy="359996"/>
                  </a:xfrm>
                  <a:prstGeom prst="ellipse">
                    <a:avLst/>
                  </a:prstGeom>
                  <a:solidFill>
                    <a:srgbClr val="FF0000">
                      <a:alpha val="87000"/>
                    </a:srgbClr>
                  </a:solidFill>
                  <a:ln w="38100" cmpd="sng">
                    <a:solidFill>
                      <a:srgbClr val="B5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83" name="TextBox 82"/>
                <p:cNvSpPr txBox="1"/>
                <p:nvPr/>
              </p:nvSpPr>
              <p:spPr>
                <a:xfrm>
                  <a:off x="10203767" y="7132598"/>
                  <a:ext cx="2139885" cy="888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prstClr val="white"/>
                      </a:solidFill>
                      <a:latin typeface="Helvetica"/>
                      <a:cs typeface="Helvetica"/>
                    </a:rPr>
                    <a:t>Stroke</a:t>
                  </a:r>
                </a:p>
              </p:txBody>
            </p:sp>
          </p:grpSp>
        </p:grpSp>
        <p:sp>
          <p:nvSpPr>
            <p:cNvPr id="69" name="TextBox 68"/>
            <p:cNvSpPr txBox="1"/>
            <p:nvPr/>
          </p:nvSpPr>
          <p:spPr>
            <a:xfrm>
              <a:off x="2493701" y="12960932"/>
              <a:ext cx="8567327" cy="1817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p-value for trend in stroke incidence &lt; 0.001 </a:t>
              </a:r>
            </a:p>
            <a:p>
              <a:r>
                <a:rPr lang="en-US" sz="1300" dirty="0">
                  <a:solidFill>
                    <a:prstClr val="white"/>
                  </a:solidFill>
                  <a:latin typeface="Helvetica"/>
                  <a:cs typeface="Helvetica"/>
                </a:rPr>
                <a:t>p-value for trend in dementia incidence = 0.009 (Jonckheere-Terpstra Test)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831201" y="15860211"/>
              <a:ext cx="4624993" cy="96958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  <a:latin typeface="Helvetica"/>
                  <a:cs typeface="Helvetica"/>
                </a:rPr>
                <a:t>Fiscal Year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64821" y="6430181"/>
            <a:ext cx="771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alibri"/>
              </a:rPr>
              <a:t>Sposato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LA…..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Hachinski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V. JAMA Neurol. 2015;72:1529-1531</a:t>
            </a:r>
          </a:p>
        </p:txBody>
      </p:sp>
    </p:spTree>
    <p:extLst>
      <p:ext uri="{BB962C8B-B14F-4D97-AF65-F5344CB8AC3E}">
        <p14:creationId xmlns:p14="http://schemas.microsoft.com/office/powerpoint/2010/main" val="17282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9227368" cy="1505712"/>
          </a:xfrm>
        </p:spPr>
        <p:txBody>
          <a:bodyPr>
            <a:noAutofit/>
          </a:bodyPr>
          <a:lstStyle/>
          <a:p>
            <a:r>
              <a:rPr lang="en-US" sz="5400" dirty="0"/>
              <a:t>DEMENTIA: ADVANCES IN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01088"/>
          </a:xfrm>
        </p:spPr>
        <p:txBody>
          <a:bodyPr>
            <a:normAutofit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I	PERSPECTIVES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19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II	ADVANCES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sz="19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Population, Risk factors, Clinical, Genetics,  	Pathology, Pathophysiology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19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III	CONCLUSIONS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19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709"/>
            <a:ext cx="9144000" cy="830997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Main Proposed Risk &amp; Protective Factors Common for Stroke &amp; Dementia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28600" y="6469255"/>
            <a:ext cx="916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/>
              </a:rPr>
              <a:t>Modified from Solomon A…..</a:t>
            </a:r>
            <a:r>
              <a:rPr lang="x-none">
                <a:solidFill>
                  <a:prstClr val="black"/>
                </a:solidFill>
                <a:latin typeface="Calibri"/>
              </a:rPr>
              <a:t>Kivipelto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M. et al. JIM 2014</a:t>
            </a:r>
            <a:endParaRPr lang="es-AR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120610"/>
              </p:ext>
            </p:extLst>
          </p:nvPr>
        </p:nvGraphicFramePr>
        <p:xfrm>
          <a:off x="506234" y="821283"/>
          <a:ext cx="8180567" cy="5427116"/>
        </p:xfrm>
        <a:graphic>
          <a:graphicData uri="http://schemas.openxmlformats.org/drawingml/2006/table">
            <a:tbl>
              <a:tblPr firstRow="1" firstCol="1" bandRow="1"/>
              <a:tblGrid>
                <a:gridCol w="2661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1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Non-modifiable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Modifiable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Risk Factors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Risk Factors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Protective Factors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Advanced age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Cerebrovascular disease/stroke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education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Genetic factors (ApoE4)</a:t>
                      </a:r>
                      <a:endParaRPr lang="en-US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Cardiovascular disease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Physical activity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Family History</a:t>
                      </a:r>
                      <a:endParaRPr lang="en-US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/>
                          <a:ea typeface="Calibri"/>
                          <a:cs typeface="Times New Roman"/>
                        </a:rPr>
                        <a:t>Hypertension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Antihypertensives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/>
                          <a:ea typeface="Calibri"/>
                          <a:cs typeface="Times New Roman"/>
                        </a:rPr>
                        <a:t>Hypercholesterolemia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Statins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/>
                          <a:ea typeface="Calibri"/>
                          <a:cs typeface="Times New Roman"/>
                        </a:rPr>
                        <a:t>Obesity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Active lifestyle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Diabetes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Mediterranean diet </a:t>
                      </a:r>
                      <a:r>
                        <a:rPr lang="en-US" sz="1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(added)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/>
                          <a:ea typeface="Calibri"/>
                          <a:cs typeface="Times New Roman"/>
                        </a:rPr>
                        <a:t>Smoking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/>
                          <a:ea typeface="Calibri"/>
                          <a:cs typeface="Times New Roman"/>
                        </a:rPr>
                        <a:t>Homocysteine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Depression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Atrial fibrillation </a:t>
                      </a:r>
                      <a:r>
                        <a:rPr lang="en-US" sz="1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(added)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Anticoagulation </a:t>
                      </a:r>
                      <a:r>
                        <a:rPr lang="en-US" sz="1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(added)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/>
                          <a:ea typeface="Calibri"/>
                          <a:cs typeface="Times New Roman"/>
                        </a:rPr>
                        <a:t>Air pollution </a:t>
                      </a:r>
                      <a:r>
                        <a:rPr lang="en-US" sz="1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(added)</a:t>
                      </a:r>
                      <a:endParaRPr lang="en-US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Greening</a:t>
                      </a:r>
                      <a:r>
                        <a:rPr lang="en-US" sz="1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(added)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1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35" y="76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90·5%  of the Stroke Burden (as measured in DALYs) is Attributable to </a:t>
            </a:r>
            <a:r>
              <a:rPr lang="en-US" sz="2400" b="1" u="sng" dirty="0"/>
              <a:t>The Modifiable Risk Factors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110263"/>
              </p:ext>
            </p:extLst>
          </p:nvPr>
        </p:nvGraphicFramePr>
        <p:xfrm>
          <a:off x="457200" y="1371600"/>
          <a:ext cx="8229600" cy="4708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Behavioral factors </a:t>
                      </a:r>
                      <a:endParaRPr lang="en-US" sz="200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en-US" sz="200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Clusters of metabolic factors </a:t>
                      </a:r>
                      <a:endParaRPr lang="en-US" sz="200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environmental factors</a:t>
                      </a:r>
                      <a:endParaRPr lang="en-US" sz="200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199"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74·2% (95% UI 70·7–76·7)</a:t>
                      </a:r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72·4%</a:t>
                      </a:r>
                      <a:r>
                        <a:rPr lang="en-US" sz="2000" b="0" u="non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 UI 70·2–73·5) </a:t>
                      </a:r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33·4%</a:t>
                      </a:r>
                      <a:r>
                        <a:rPr lang="en-US" sz="2000" b="0" u="non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 </a:t>
                      </a:r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 UI 32·4–34·3)</a:t>
                      </a:r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520"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Smoking</a:t>
                      </a:r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High Systolic BP</a:t>
                      </a:r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Air pollution</a:t>
                      </a:r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Low physical activity</a:t>
                      </a:r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High BMI</a:t>
                      </a:r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Lead exposure</a:t>
                      </a:r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199"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Poor diet</a:t>
                      </a:r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High fasting plasma glucose</a:t>
                      </a:r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520">
                <a:tc>
                  <a:txBody>
                    <a:bodyPr/>
                    <a:lstStyle/>
                    <a:p>
                      <a:pPr algn="ctr"/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High total cholesterol</a:t>
                      </a:r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4569">
                <a:tc>
                  <a:txBody>
                    <a:bodyPr/>
                    <a:lstStyle/>
                    <a:p>
                      <a:pPr algn="ctr"/>
                      <a:endParaRPr lang="en-US" sz="2000" b="0" u="none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Low glomerular filtration rate</a:t>
                      </a:r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2828836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64008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prstClr val="black"/>
                </a:solidFill>
                <a:latin typeface="Calibri"/>
              </a:rPr>
              <a:t>Feigin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VL et al. Lancet Neurol. 2016;15:913-924 </a:t>
            </a:r>
          </a:p>
        </p:txBody>
      </p:sp>
    </p:spTree>
    <p:extLst>
      <p:ext uri="{BB962C8B-B14F-4D97-AF65-F5344CB8AC3E}">
        <p14:creationId xmlns:p14="http://schemas.microsoft.com/office/powerpoint/2010/main" val="23552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1129</TotalTime>
  <Words>1091</Words>
  <Application>Microsoft Office PowerPoint</Application>
  <PresentationFormat>Presentación en pantalla (4:3)</PresentationFormat>
  <Paragraphs>337</Paragraphs>
  <Slides>34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34</vt:i4>
      </vt:variant>
    </vt:vector>
  </HeadingPairs>
  <TitlesOfParts>
    <vt:vector size="49" baseType="lpstr">
      <vt:lpstr>Aharoni</vt:lpstr>
      <vt:lpstr>Arial</vt:lpstr>
      <vt:lpstr>Bahnschrift SemiBold</vt:lpstr>
      <vt:lpstr>Calibri</vt:lpstr>
      <vt:lpstr>Calibri Light</vt:lpstr>
      <vt:lpstr>Constantia</vt:lpstr>
      <vt:lpstr>Helvetica</vt:lpstr>
      <vt:lpstr>PMingLiU</vt:lpstr>
      <vt:lpstr>Times New Roman</vt:lpstr>
      <vt:lpstr>Wingdings 2</vt:lpstr>
      <vt:lpstr>Flow</vt:lpstr>
      <vt:lpstr>1_Flow</vt:lpstr>
      <vt:lpstr>2_Flow</vt:lpstr>
      <vt:lpstr>Office Theme</vt:lpstr>
      <vt:lpstr>1_Office Theme</vt:lpstr>
      <vt:lpstr>Presentación de PowerPoint</vt:lpstr>
      <vt:lpstr>CONFERENCIA</vt:lpstr>
      <vt:lpstr>DEMENTIA: ADVANCES IN PREVENTION</vt:lpstr>
      <vt:lpstr>NEUROLOGICAL DISORDERS: LEADING CAUSE OF DISABILITY ADJUSTED LIFE YEARS (DALY’S)</vt:lpstr>
      <vt:lpstr>STROKE AS A DEMENTIA RISK</vt:lpstr>
      <vt:lpstr>Presentación de PowerPoint</vt:lpstr>
      <vt:lpstr>DEMENTIA: ADVANCES IN PREVENTION</vt:lpstr>
      <vt:lpstr>Presentación de PowerPoint</vt:lpstr>
      <vt:lpstr>90·5%  of the Stroke Burden (as measured in DALYs) is Attributable to The Modifiable Risk Factors</vt:lpstr>
      <vt:lpstr>Presentación de PowerPoint</vt:lpstr>
      <vt:lpstr>Presentación de PowerPoint</vt:lpstr>
      <vt:lpstr>ATRIAL FIBRILLATION, ANTICOAGULATION AND DEMENTIA</vt:lpstr>
      <vt:lpstr>ApoƐ4 BLOOD FLOW AND WHITE MATTER DAMAGE</vt:lpstr>
      <vt:lpstr>Systemic coordination between angiogenesis and neurogenesis. Neuronal cells express VEGF that induces proliferation of endothelial cells through its receptors, VEGFR and/or NRP</vt:lpstr>
      <vt:lpstr>DEMENTIA: ADVANCES IN PREVENTION</vt:lpstr>
      <vt:lpstr>DISTRIBUTION OF PRIMARY NEUROPATHOLOGIES</vt:lpstr>
      <vt:lpstr>Presentación de PowerPoint</vt:lpstr>
      <vt:lpstr>Presentación de PowerPoint</vt:lpstr>
      <vt:lpstr>SPRINT MIND STUDY</vt:lpstr>
      <vt:lpstr>SPRINT MIND STUDY CONT’D</vt:lpstr>
      <vt:lpstr>DEMENTIA: ADVANCES IN PREVENTION</vt:lpstr>
      <vt:lpstr>Presentación de PowerPoint</vt:lpstr>
      <vt:lpstr>Presentación de PowerPoint</vt:lpstr>
      <vt:lpstr>STROKE AS A DEMENTIA RISK</vt:lpstr>
      <vt:lpstr>Presentación de PowerPoint</vt:lpstr>
      <vt:lpstr>Presentación de PowerPoint</vt:lpstr>
      <vt:lpstr>THE DEMENTIA PREVENTION INITIATIVE</vt:lpstr>
      <vt:lpstr>THE DEMENTIA PREVENTOIN INITIATIVE: A SYSTEMS SCIENCE APPROACH</vt:lpstr>
      <vt:lpstr>ISCHEMIC SCORE WITH 5 COMPOSITE ITEMS*</vt:lpstr>
      <vt:lpstr>THE CANADIAN POPULATION PREVENTION OF DEMENTIA INITIATIVE: A SYSTEMS SCIENCE APPROACH</vt:lpstr>
      <vt:lpstr>Presentación de PowerPoint</vt:lpstr>
      <vt:lpstr>Presentación de PowerPoint</vt:lpstr>
      <vt:lpstr>ACKNOWLEDGEMENTS</vt:lpstr>
      <vt:lpstr>CONCLUSIONS</vt:lpstr>
    </vt:vector>
  </TitlesOfParts>
  <Company>London Hospitals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TOWARDS A WORLD BRAIN AGENDA: AFTER THE UNITED NATIONS SUMMIT ON NON-COMMUNICABLE DISEASES, WHAT NOW?</dc:title>
  <dc:creator>Rebecca Clarke</dc:creator>
  <cp:lastModifiedBy>InforSys</cp:lastModifiedBy>
  <cp:revision>78</cp:revision>
  <cp:lastPrinted>2019-11-05T18:40:26Z</cp:lastPrinted>
  <dcterms:created xsi:type="dcterms:W3CDTF">2011-11-25T15:13:04Z</dcterms:created>
  <dcterms:modified xsi:type="dcterms:W3CDTF">2019-11-12T21:39:13Z</dcterms:modified>
</cp:coreProperties>
</file>